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669088" cy="9926638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Lexend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UKSAacd2mDv5x4A0xwEzqAkbt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5683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 txBox="1">
            <a:spLocks noGrp="1"/>
          </p:cNvSpPr>
          <p:nvPr>
            <p:ph type="sldNum" idx="12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 txBox="1">
            <a:spLocks noGrp="1"/>
          </p:cNvSpPr>
          <p:nvPr>
            <p:ph type="sldNum" idx="12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 txBox="1">
            <a:spLocks noGrp="1"/>
          </p:cNvSpPr>
          <p:nvPr>
            <p:ph type="sldNum" idx="12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 txBox="1">
            <a:spLocks noGrp="1"/>
          </p:cNvSpPr>
          <p:nvPr>
            <p:ph type="sldNum" idx="12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 txBox="1">
            <a:spLocks noGrp="1"/>
          </p:cNvSpPr>
          <p:nvPr>
            <p:ph type="sldNum" idx="12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 txBox="1">
            <a:spLocks noGrp="1"/>
          </p:cNvSpPr>
          <p:nvPr>
            <p:ph type="sldNum" idx="12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 txBox="1">
            <a:spLocks noGrp="1"/>
          </p:cNvSpPr>
          <p:nvPr>
            <p:ph type="sldNum" idx="12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 txBox="1">
            <a:spLocks noGrp="1"/>
          </p:cNvSpPr>
          <p:nvPr>
            <p:ph type="sldNum" idx="12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sldNum" idx="12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/>
          <p:nvPr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0"/>
          <p:cNvSpPr/>
          <p:nvPr/>
        </p:nvSpPr>
        <p:spPr>
          <a:xfrm>
            <a:off x="-1" y="1219200"/>
            <a:ext cx="12191999" cy="56388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9311597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23" name="Google Shape;23;p20"/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0"/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0" descr="Une image contenant texte, Police, Graphique, graphism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9405" y="111638"/>
            <a:ext cx="2070668" cy="85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/>
          <p:nvPr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9230336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  <a:defRPr sz="3600" b="1" i="0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1" descr="Une image contenant texte, Police, Graphique, graphism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9405" y="111638"/>
            <a:ext cx="2070668" cy="85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365756" y="6167610"/>
            <a:ext cx="11901181" cy="42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B7A"/>
              </a:buClr>
              <a:buSzPts val="2000"/>
              <a:buNone/>
            </a:pPr>
            <a:r>
              <a:rPr lang="ru-RU" sz="2000" b="1">
                <a:solidFill>
                  <a:srgbClr val="BE8B7A"/>
                </a:solidFill>
                <a:latin typeface="Arial"/>
                <a:ea typeface="Arial"/>
                <a:cs typeface="Arial"/>
                <a:sym typeface="Arial"/>
              </a:rPr>
              <a:t>ПІКЛУЄМОСЯ ‒  ПЛЕКАЄМО – ПІДТРИМУЄМО</a:t>
            </a:r>
            <a:endParaRPr sz="2000" b="1">
              <a:solidFill>
                <a:srgbClr val="BE8B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 descr="Une image contenant cart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7978" y="-8"/>
            <a:ext cx="7197968" cy="719889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264675" y="3886200"/>
            <a:ext cx="64143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>
                <a:solidFill>
                  <a:srgbClr val="AD9B1E"/>
                </a:solidFill>
              </a:rPr>
              <a:t>Життя взаємопов’язане.</a:t>
            </a:r>
            <a:r>
              <a:rPr lang="ru-RU" sz="3800" b="1" i="0" u="none" strike="noStrike" cap="none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 Водно-болотні </a:t>
            </a:r>
            <a:endParaRPr sz="3800" b="1" i="0" u="none" strike="noStrike" cap="none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i="0" u="none" strike="noStrike" cap="none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угіддя і люд</a:t>
            </a:r>
            <a:r>
              <a:rPr lang="ru-RU" sz="3800" b="1">
                <a:solidFill>
                  <a:srgbClr val="AD9B1E"/>
                </a:solidFill>
              </a:rPr>
              <a:t>и</a:t>
            </a:r>
            <a:endParaRPr sz="3800" b="1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" descr="Une image contenant texte, Police, crâne, Graphiqu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671" y="95106"/>
            <a:ext cx="4158808" cy="203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 descr="Une image contenant texte, Police, Graphique, graphism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21574" y="5758124"/>
            <a:ext cx="71755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/>
          <p:nvPr/>
        </p:nvSpPr>
        <p:spPr>
          <a:xfrm>
            <a:off x="668199" y="75057"/>
            <a:ext cx="10890836" cy="9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Біорізноманіття водно-болотних угідь </a:t>
            </a:r>
            <a:endParaRPr sz="36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сприяє добробуту людини.</a:t>
            </a:r>
            <a:endParaRPr sz="36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545787" y="1234803"/>
            <a:ext cx="11285142" cy="517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1900"/>
              <a:buFont typeface="Arial"/>
              <a:buChar char="•"/>
            </a:pPr>
            <a:r>
              <a:rPr lang="ru-RU" sz="19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є життєво важливими резервуарами біорізноманіття, в них процвітає життя.</a:t>
            </a:r>
            <a:endParaRPr sz="19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Кожен тип екосистем робить унікальний внесок у загальне біорізноманіття планети, підтримуючи рослини і тварини, спеціально пристосовані до життя в певних умовах.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- одне з найбільш біорізноманітних середовищ існування у світі, є домівкою для багатьох видів, що перебувають під загрозою зникнення, а також рятівною соломинкою для прісноводних видів.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40% світових видів рослин і тварин живуть або розмножуються у водно-болотних угіддях, в тому числі: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&gt;100,000 прісноводних видів, причому щороку відкривають 200 нових видів.</a:t>
            </a:r>
            <a:endParaRPr sz="14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30% всіх відомих видів риб.</a:t>
            </a:r>
            <a:endParaRPr sz="14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Багато ендемічних видів зустрічаються лише в певних водно-болотних угіддях.</a:t>
            </a:r>
            <a:endParaRPr sz="14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Річки та струмки несуть багаті поживні речовини, знайдені у водно-болотних угіддях, для живлення великого харчового ланцюга. 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900"/>
              <a:buFont typeface="Arial"/>
              <a:buChar char="•"/>
            </a:pPr>
            <a:r>
              <a:rPr lang="ru-RU" sz="19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Багате біорізноманіття водно-болотних угідь є основою якості життя людей у всьому світі.</a:t>
            </a:r>
            <a:endParaRPr sz="19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Забезпечує продовольчу безпеку, якість та харчування.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Забезпечує ліками.</a:t>
            </a:r>
            <a:endParaRPr/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Сприяє розвитку бізнесу та промисловості.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Захищає від повеней та інших кліматичних явищ.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Захищає від хвороб, забезпечуючи здорові екосистеми та безпечні простори для диких тварин подалі від місць проживання людей..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Допомагає забезпечити наше гармонійне співіснування з природою.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95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33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39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0" descr="Une image contenant oiseau, oiseau aquatique, bec, plume&#10;&#10;Description générée automatiquement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10481786" y="4165143"/>
            <a:ext cx="1710214" cy="2722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/>
          <p:nvPr/>
        </p:nvSpPr>
        <p:spPr>
          <a:xfrm>
            <a:off x="618978" y="136480"/>
            <a:ext cx="10706686" cy="9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сприяють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розвитку економіки в усьому світі.</a:t>
            </a:r>
            <a:endParaRPr sz="36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618978" y="1212077"/>
            <a:ext cx="11358367" cy="528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1750"/>
              <a:buFont typeface="Noto Sans Symbols"/>
              <a:buChar char="∙"/>
            </a:pPr>
            <a:r>
              <a:rPr lang="ru-RU" sz="17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забезпечують робочі місця та допомагають подолати бідність.</a:t>
            </a:r>
            <a:endParaRPr sz="17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750"/>
              <a:buFont typeface="Noto Sans Symbols"/>
              <a:buChar char="∙"/>
            </a:pPr>
            <a:r>
              <a:rPr lang="ru-RU" sz="17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Приблизно кожна восьма людина (понад 1 мільярд у всьому світі) заробляє собі на життя завдяки водно-болотним угіддям, які також забезпечують її їжею, водою, транспортом і дозвіллям.</a:t>
            </a:r>
            <a:endParaRPr sz="17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Noto Sans Symbols"/>
              <a:buChar char="∙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Вирощування рису є основним джерелом зайнятості на водно-болотних угіддях; ~80% світового рису виробляється дрібними фермерами.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Noto Sans Symbols"/>
              <a:buChar char="∙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&gt;Більше 660 мільйонів людей залежать від рибальства та аквакультури.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Noto Sans Symbols"/>
              <a:buChar char="∙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Сфера подорожей і туризму підтримують 266 мільйонів робочих місць, що становить 8,9% від загальної зайнятості у світі.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Noto Sans Symbols"/>
              <a:buChar char="∙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Приблизно половина міжнародних туристів шукає відпочинку на водно-болотних угіддях, особливо в прибережних зонах.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Noto Sans Symbols"/>
              <a:buChar char="∙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Річки та внутрішні водні шляхи мають важливе значення для транспортної галузі.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Noto Sans Symbols"/>
              <a:buChar char="∙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Розгалужені мережі та велика кількість працівників забезпечують постачання прісної води, а також відведення та очищення стічних вод.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750"/>
              <a:buFont typeface="Noto Sans Symbols"/>
              <a:buChar char="∙"/>
            </a:pPr>
            <a:r>
              <a:rPr lang="ru-RU" sz="17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Ці економічні можливості часто приносять користь корінному населенню.</a:t>
            </a:r>
            <a:endParaRPr sz="17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Noto Sans Symbols"/>
              <a:buChar char="∙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Традиційне життя на водно-болотних угіддях передбачає збір та переробку лікарських рослин, барвників, фруктів, очерету і трав, особливо в країнах, що розвиваються.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Noto Sans Symbols"/>
              <a:buChar char="∙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є джерелом води для випасу худоби, що допомагає фермерам і пастухам підтримувати постійне водопостачання для своїх тварин.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750"/>
              <a:buFont typeface="Noto Sans Symbols"/>
              <a:buChar char="∙"/>
            </a:pPr>
            <a:r>
              <a:rPr lang="ru-RU" sz="17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забезпечують прісною водою промисловість, яка використовує 19% забраної води.</a:t>
            </a:r>
            <a:endParaRPr sz="17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1" descr="Une image contenant silhouette, art, créativité&#10;&#10;Description générée automatiquement avec une confiance moyenne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10554945" y="3963071"/>
            <a:ext cx="14224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/>
          <p:nvPr/>
        </p:nvSpPr>
        <p:spPr>
          <a:xfrm>
            <a:off x="838200" y="140083"/>
            <a:ext cx="10515600" cy="9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захищають від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зміни клімату.</a:t>
            </a:r>
            <a:endParaRPr sz="36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980132" y="1308178"/>
            <a:ext cx="9748944" cy="381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1800"/>
              <a:buFont typeface="Noto Sans Symbols"/>
              <a:buChar char="∙"/>
            </a:pPr>
            <a:r>
              <a:rPr lang="ru-RU" sz="18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допомагають нам пом'якшити наслідки зміни клімату та адаптуватися до них.</a:t>
            </a:r>
            <a:endParaRPr sz="18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1800"/>
              <a:buFont typeface="Noto Sans Symbols"/>
              <a:buChar char="∙"/>
            </a:pPr>
            <a:r>
              <a:rPr lang="ru-RU" sz="18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захищають 60% населення узбережжя від штормових припливів, ураганів і цунамі.</a:t>
            </a:r>
            <a:endParaRPr sz="18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1800"/>
              <a:buFont typeface="Noto Sans Symbols"/>
              <a:buChar char="∙"/>
            </a:pPr>
            <a:r>
              <a:rPr lang="ru-RU" sz="18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Кожен акр внутрішніх водно-болотних угідь поглинає до 1,5 мільйона галонів паводкової води, допомагаючи зменшити кількість повеней, а також затримати і пом'якшити посухи.</a:t>
            </a:r>
            <a:endParaRPr sz="18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1800"/>
              <a:buFont typeface="Noto Sans Symbols"/>
              <a:buChar char="∙"/>
            </a:pPr>
            <a:r>
              <a:rPr lang="ru-RU" sz="18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зберігають більше вуглецю, ніж будь-яка інша екосистема на Землі.</a:t>
            </a:r>
            <a:endParaRPr sz="18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Noto Sans Symbols"/>
              <a:buChar char="∙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Екосистеми з синім вуглецем забезпечують критично важливе зберігання CO2 у рослинності, ґрунтах та осадових породах і є одними з найцінніших екосистем у регулюванні глобального клімату.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55348"/>
              </a:buClr>
              <a:buSzPts val="1400"/>
              <a:buFont typeface="Noto Sans Symbols"/>
              <a:buChar char="∙"/>
            </a:pPr>
            <a:r>
              <a:rPr lang="ru-RU" sz="14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До них відносяться мангрові ліси, приливно-відливні болота і зарості морської трави.</a:t>
            </a:r>
            <a:endParaRPr sz="14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Noto Sans Symbols"/>
              <a:buChar char="∙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Торфовища займають лише 3% світового суходолу, але зберігають близько 30% наземного вуглецю - вдвічі більше, ніж усі ліси світу.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endParaRPr sz="19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1800"/>
              <a:buFont typeface="Noto Sans Symbols"/>
              <a:buChar char="∙"/>
            </a:pPr>
            <a:r>
              <a:rPr lang="ru-RU" sz="18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Прибережні водно-болотні угіддя, які регулярно затоплюються припливними водами, утримують і зберігають вуглець у 55 разів швидше, ніж тропічні дощові ліси.</a:t>
            </a:r>
            <a:endParaRPr sz="18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33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>
              <a:solidFill>
                <a:srgbClr val="6553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619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>
              <a:solidFill>
                <a:srgbClr val="6553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39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2" descr="Une image contenant fleur, flocon de neige&#10;&#10;Description générée automatiquement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9948218" y="4305300"/>
            <a:ext cx="25273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/>
          <p:nvPr/>
        </p:nvSpPr>
        <p:spPr>
          <a:xfrm>
            <a:off x="838200" y="140083"/>
            <a:ext cx="10515600" cy="9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є важливою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частиною культурного та духовного життя.</a:t>
            </a:r>
            <a:endParaRPr sz="32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838200" y="1307091"/>
            <a:ext cx="10515600" cy="341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1850"/>
              <a:buFont typeface="Arial"/>
              <a:buChar char="•"/>
            </a:pPr>
            <a:r>
              <a:rPr lang="ru-RU" sz="18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надихали творче і духовне мислення людей з найдавніших часів.</a:t>
            </a:r>
            <a:endParaRPr sz="18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850"/>
              <a:buFont typeface="Arial"/>
              <a:buChar char="•"/>
            </a:pPr>
            <a:r>
              <a:rPr lang="ru-RU" sz="18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Місця, де води було вдосталь, ставали осередками великих цивілізацій.</a:t>
            </a:r>
            <a:endParaRPr sz="18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Річка Ніл для стародавніх єгиптян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Євфрат і Тигр для месопотамців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Меконг для Кхмерської імперії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850"/>
              <a:buFont typeface="Arial"/>
              <a:buChar char="•"/>
            </a:pPr>
            <a:r>
              <a:rPr lang="ru-RU" sz="18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Вода, як джерело життя, шанувалася протягом століть і відіграє важливу роль в основних світових релігіях.</a:t>
            </a:r>
            <a:endParaRPr sz="18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Буддизм, християнство, індуїзм, іслам, юдаїзм, сикхізм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850"/>
              <a:buFont typeface="Arial"/>
              <a:buChar char="•"/>
            </a:pPr>
            <a:r>
              <a:rPr lang="ru-RU" sz="18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Сюжети та близькість водно-болотних угідь внесли свій вклад у мистецьку спадщину, мабуть, усіх культур світу - від місцевих та національних до класичної західної традиції.</a:t>
            </a:r>
            <a:endParaRPr sz="18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850"/>
              <a:buFont typeface="Arial"/>
              <a:buChar char="•"/>
            </a:pPr>
            <a:r>
              <a:rPr lang="ru-RU" sz="18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Люди, що живуть поблизу водно-болотних угідь, сформували навколо цих екосистем соціокультурні цінності, які є невід'ємною частиною їхньої культури, духовного життя та поточного існування.</a:t>
            </a:r>
            <a:endParaRPr sz="18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Пісні, танці та розповіді як колективні вираження поваги та шани до водно-болотних угідь - це багаті традиції, які залишаються частиною повсякденного життя для багатьох з приблизно трьох мільйонів корінних народів, що живуть у межах щонайменше 5 000 різних культур по всьому світу.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7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39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13" descr="Une image contenant oiseau, silhouette, art&#10;&#10;Description générée automatiquement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 flipH="1">
            <a:off x="10783060" y="1964043"/>
            <a:ext cx="1141480" cy="119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/>
          <p:nvPr/>
        </p:nvSpPr>
        <p:spPr>
          <a:xfrm>
            <a:off x="1457036" y="1592899"/>
            <a:ext cx="9277927" cy="509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Ми, представники народів Центральної Америки від Белізу до Панами</a:t>
            </a: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, вважаємо, що наші водно-болотні угіддя мають життєво важливе значення </a:t>
            </a:r>
            <a:r>
              <a:rPr lang="ru-RU" sz="1400" b="1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як джерело життя для теперішніх і майбутніх поколінь</a:t>
            </a: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, забезпечуючи нас великою кількістю води та багатством флори і фауни, які можна використовувати </a:t>
            </a:r>
            <a:r>
              <a:rPr lang="ru-RU" sz="1400" b="1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як їжу та природні ліки</a:t>
            </a: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Вони також є джерелом </a:t>
            </a:r>
            <a:r>
              <a:rPr lang="ru-RU" sz="1400" b="1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доходу</a:t>
            </a: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, який повинен використовуватися раціонально. Ось чому ми всі повинні об'єднати наші зусилля і прагнути до покращення </a:t>
            </a:r>
            <a:r>
              <a:rPr lang="ru-RU" sz="1400" b="1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якості життя </a:t>
            </a: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наших громад, а також сприяти розвитку таких видів діяльності, як туризм. 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Якщо ми збережемо наші ландшафти з їх </a:t>
            </a:r>
            <a:r>
              <a:rPr lang="ru-RU" sz="1400" b="1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природною красою</a:t>
            </a: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, вони і надалі будуть </a:t>
            </a:r>
            <a:r>
              <a:rPr lang="ru-RU" sz="1400" b="1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джерелом мистецького натхнення</a:t>
            </a: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Наші водно-болотні угіддя надають можливості для </a:t>
            </a:r>
            <a:r>
              <a:rPr lang="ru-RU" sz="1400" b="1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досліджень і вивчення, які збагачують науку і загальнолюдську культуру</a:t>
            </a: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Вони повинні мати підтримку місцевих, регіональних та міжнародних організацій, адже вони є </a:t>
            </a:r>
            <a:r>
              <a:rPr lang="ru-RU" sz="1400" b="1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легенями світового значення, що виробляють чисте повітря</a:t>
            </a: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. Водночас вони є </a:t>
            </a:r>
            <a:r>
              <a:rPr lang="ru-RU" sz="1400" b="1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природними фільтрами, які зменшують забруднення і пом'якшують удари стихійних явищ.</a:t>
            </a: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4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Таким чином, обов'язком кожного, як окремої людини, так і організованої сили, є </a:t>
            </a:r>
            <a:r>
              <a:rPr lang="ru-RU" sz="1400" b="1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захист, догляд і підтримка їх у вічності.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rPr>
              <a:t>―</a:t>
            </a:r>
            <a:r>
              <a:rPr lang="ru-RU" sz="1200" b="0" i="1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Декларація населення Центральної Америки та водно-болотних угідь, що мешкають поблизу Рамсарських угідь в Мезоамериці, 12 травня 1999 р.</a:t>
            </a:r>
            <a:endParaRPr sz="1200" b="0" i="1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4" descr="Une image contenant plante, arbre, noir et blanc&#10;&#10;Description générée automatiquement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9800135" y="5052934"/>
            <a:ext cx="2264486" cy="1809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/>
          <p:nvPr/>
        </p:nvSpPr>
        <p:spPr>
          <a:xfrm>
            <a:off x="627180" y="262915"/>
            <a:ext cx="10515600" cy="9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Наші водно-болотні угіддя у небезпеці.</a:t>
            </a:r>
            <a:endParaRPr sz="36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627179" y="1221985"/>
            <a:ext cx="11178599" cy="546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є екосистемою Землі, що перебувають під великою загрозою. Їх роль як резервуарів біорізноманіття перебуває в блокаді.</a:t>
            </a:r>
            <a:endParaRPr sz="18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втрачаються втричі швидше, ніж ліси.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Понад 80% усіх водно-болотних угідь зникли з 1700-х років.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Тенденція прискорюється. З 1970 року було втрачено щонайменше 35% водно-болотних угідь.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На карту поставлено добробут людей, засоби до існування та здоров'я планети.</a:t>
            </a:r>
            <a:endParaRPr sz="18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Потрійна планетарна криза - зміна клімату, втрата природи та забруднення - шкодить здоров'ю людей.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види спіткає ризик зникнення.</a:t>
            </a:r>
            <a:endParaRPr sz="18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Вони занепадають швидше, ніж інші екосистеми.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Кожному третьому прісноводному виду і 25% всіх видів водно-болотних угідь загрожує вимирання через занепад водно-болотних угідь.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за останні 50 років 81% видів внутрішніх водно-болотних угідь і 36% прибережних і морських видів скоротилися.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Діяльність людини та зміна клімату спричиняють їх деградацію.</a:t>
            </a:r>
            <a:endParaRPr sz="18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Сільське господарство залишається основним причиною втрати та деградації водно-болотних угідь. Розумне використання водно-болотних угідь має важливе значення для їхньої сталості.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Забруднені води та пластик, надмірний вилов риби завдають шкоди екосистемам водно-болотних угідь, разом з інвазивними видами.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550"/>
              <a:buFont typeface="Arial"/>
              <a:buChar char="•"/>
            </a:pPr>
            <a:r>
              <a:rPr lang="ru-RU" sz="15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Зі зростанням міст і збільшенням попиту на землю забудова загрожує водно-болотним угіддям.</a:t>
            </a:r>
            <a:endParaRPr sz="15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7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39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5" descr="Une image contenant oiseau, art&#10;&#10;Description générée automatiquement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10134220" y="1846591"/>
            <a:ext cx="1671559" cy="1746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/>
          <p:nvPr/>
        </p:nvSpPr>
        <p:spPr>
          <a:xfrm>
            <a:off x="838200" y="272747"/>
            <a:ext cx="10515600" cy="9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Ми повинні діяти негайно. Разом.</a:t>
            </a:r>
            <a:endParaRPr sz="36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6"/>
          <p:cNvSpPr/>
          <p:nvPr/>
        </p:nvSpPr>
        <p:spPr>
          <a:xfrm>
            <a:off x="958170" y="1368860"/>
            <a:ext cx="10833495" cy="533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Позитивні дії для водно-болотних угідь сьогодні допоможуть захистити добробут людей завтра.</a:t>
            </a:r>
            <a:endParaRPr sz="18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підтримують добробут людини як природні захисники від забруднення, як невід'ємні компоненти стійкого міського планування та відновлення, а також як життєво важливий внесок у ширшу концепцію "Одне здоров'я".</a:t>
            </a:r>
            <a:endParaRPr sz="18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Ти можеш:</a:t>
            </a:r>
            <a:endParaRPr sz="18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Розуміти значення та внесок водно-болотних угідь.</a:t>
            </a:r>
            <a:endParaRPr sz="16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Забезпечте їх стале використання шляхом розумного управління ними.</a:t>
            </a:r>
            <a:endParaRPr sz="16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Залучати інвестиції, необхідні для їх збереження та відновлення.</a:t>
            </a:r>
            <a:endParaRPr sz="16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AD9B1E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rgbClr val="AD9B1E"/>
                </a:solidFill>
                <a:latin typeface="Lexend"/>
                <a:ea typeface="Lexend"/>
                <a:cs typeface="Lexend"/>
                <a:sym typeface="Lexend"/>
              </a:rPr>
              <a:t>Десятиліття ООН з Відновлення Екосистем (2021-2030) - це заклик до захисту та відродження екосистем у всьому світі на благо людей і природи.</a:t>
            </a:r>
            <a:endParaRPr sz="1800" b="0" i="0">
              <a:solidFill>
                <a:srgbClr val="AD9B1E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Конвенція про водно-болотні угіддя є міжнародним партнером і визнає, що відновлення водно-болотних угідь Землі має бути ключовим пріоритетом для забезпечення сталого майбутнього.</a:t>
            </a:r>
            <a:endParaRPr sz="16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Ініціатива є чудовою і своєчасною можливістю об'єднати зусилля і досягти значного прогресу в усьому світі у запобіганні, зупиненні та поверненні назад деградації водно-болотних угідь на нашій планеті.</a:t>
            </a:r>
            <a:endParaRPr sz="16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Приєднуйтесь до глобальних зусиль з охорони, захисту та підтримки водно-болотних угідь у світі - заради добробуту нинішнього та майбутніх поколінь.</a:t>
            </a:r>
            <a:endParaRPr sz="1800" b="1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07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450">
              <a:solidFill>
                <a:srgbClr val="6553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1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1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952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"/>
              <a:buFont typeface="Arial"/>
              <a:buNone/>
            </a:pPr>
            <a:endParaRPr sz="525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06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endParaRPr sz="35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16" descr="Une image contenant mammifère, dessin, illustration, silhouette&#10;&#10;Description générée automatiquement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9397154" y="2617003"/>
            <a:ext cx="2605794" cy="2040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7" descr="Une image contenant barrière de corail, Ressources d’eau, Étendue d’eau, eau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68"/>
            <a:ext cx="12198352" cy="685443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7"/>
          <p:cNvSpPr txBox="1"/>
          <p:nvPr/>
        </p:nvSpPr>
        <p:spPr>
          <a:xfrm>
            <a:off x="0" y="2410119"/>
            <a:ext cx="121920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Кожне водно-болотне угіддя </a:t>
            </a:r>
            <a:endParaRPr sz="54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має значення.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Кожне зусилля має значення.</a:t>
            </a:r>
            <a:endParaRPr sz="54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7"/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7"/>
          <p:cNvSpPr/>
          <p:nvPr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7"/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7" descr="Une image contenant texte, Police, Graphique, graphism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9405" y="111638"/>
            <a:ext cx="2070668" cy="85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515687" y="3676248"/>
            <a:ext cx="10921999" cy="154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"Я входжу в плавні як у святе місце – свята святих. Там сила, суть природи".         					</a:t>
            </a:r>
            <a:r>
              <a:rPr lang="ru-RU" sz="18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– Генрі Девід Торо“</a:t>
            </a:r>
            <a:endParaRPr sz="18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8" descr="Une image contenant texte, affiche, Police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1475" y="522756"/>
            <a:ext cx="1949049" cy="263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 descr="Une image contenant oiseau, bec, plume, colibri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9856" y="2601100"/>
            <a:ext cx="1512526" cy="116130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8"/>
          <p:cNvSpPr/>
          <p:nvPr/>
        </p:nvSpPr>
        <p:spPr>
          <a:xfrm>
            <a:off x="4703253" y="5892810"/>
            <a:ext cx="27855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2000"/>
              <a:buFont typeface="Arial"/>
              <a:buNone/>
            </a:pPr>
            <a:r>
              <a:rPr lang="ru-RU" sz="20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#ActForWetlands</a:t>
            </a:r>
            <a:endParaRPr sz="20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8" descr="Une image contenant texte, Police, Graphique, graphism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21574" y="5758124"/>
            <a:ext cx="71755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8"/>
          <p:cNvSpPr txBox="1"/>
          <p:nvPr/>
        </p:nvSpPr>
        <p:spPr>
          <a:xfrm>
            <a:off x="249550" y="6369125"/>
            <a:ext cx="109221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Переклад з англійської мови:</a:t>
            </a:r>
            <a:r>
              <a:rPr lang="ru-RU" sz="1500">
                <a:solidFill>
                  <a:schemeClr val="dk1"/>
                </a:solidFill>
              </a:rPr>
              <a:t> Вікторія Плющ, Наталія Сурядна, Олена Проскурня</a:t>
            </a:r>
            <a:r>
              <a:rPr lang="ru-RU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838538" y="1409904"/>
            <a:ext cx="10514923" cy="553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2100"/>
              <a:buFont typeface="Arial"/>
              <a:buNone/>
            </a:pPr>
            <a:r>
              <a:rPr lang="ru-RU" sz="21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День, задля того щоб надати право слова водно-болотним угіддям по всьому світу</a:t>
            </a:r>
            <a:endParaRPr sz="21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Це можливість для всіх країн і людей зібратися разом, щоб підвищити обізнаність про водно-болотні угіддя, цінувати їх і діяти разом..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Міжнародний день Організації Об'єднаних Націй з 2022 року.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Відзначається 2 лютого з 1997 року Сторонами Конвенції про водно-болотні угіддя.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Відзначається річниця Конвенції про водно-болотні угіддя - прийнятої в 1971 році як міжнародний договір.</a:t>
            </a:r>
            <a:endParaRPr sz="16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5348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Перша із сучасних глобальних багатосторонніх природоохоронних угод.</a:t>
            </a:r>
            <a:endParaRPr sz="14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5348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Лише одна присвячена конкретній екосистемі - водно-болотним угіддям.</a:t>
            </a:r>
            <a:endParaRPr sz="14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5348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Майже 90% держав-членів ООН з усіх географічних регіонів світу приєдналися, щоб стати “Сторонами договору".</a:t>
            </a:r>
            <a:endParaRPr sz="14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D9B1E"/>
              </a:buClr>
              <a:buSzPts val="2100"/>
              <a:buFont typeface="Arial"/>
              <a:buNone/>
            </a:pPr>
            <a:r>
              <a:rPr lang="ru-RU" sz="21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2024 Тема - Водно-болотні угіддя та добробут людей</a:t>
            </a:r>
            <a:endParaRPr sz="21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Висвітлює, як усі аспекти людського добробуту пов'язані зі здоров'ям водно-болотних                     угідь світу - фізичним, психічним та екологічним.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Висвітлює, наскільки взаємопов'язаними були водно-болотні угіддя та людське життя             впродовж історії - люди черпали засоби до існування, натхнення та життєстійкість з цих продуктивних екосистем.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Наголошує на критичній потребі в управлінні водно-болотними угіддями у світі.</a:t>
            </a:r>
            <a:endParaRPr sz="1600" b="0" i="0" u="none" strike="noStrike" cap="none">
              <a:solidFill>
                <a:srgbClr val="655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838538" y="84341"/>
            <a:ext cx="99726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Всесвітній день водно-болотних угідь </a:t>
            </a:r>
            <a:endParaRPr sz="36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" descr="Une image contenant cart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3356" y="4736697"/>
            <a:ext cx="1896850" cy="18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p3"/>
          <p:cNvGrpSpPr/>
          <p:nvPr/>
        </p:nvGrpSpPr>
        <p:grpSpPr>
          <a:xfrm>
            <a:off x="357332" y="3237970"/>
            <a:ext cx="11759014" cy="1727922"/>
            <a:chOff x="735624" y="3400383"/>
            <a:chExt cx="10857580" cy="1727922"/>
          </a:xfrm>
        </p:grpSpPr>
        <p:sp>
          <p:nvSpPr>
            <p:cNvPr id="117" name="Google Shape;117;p3"/>
            <p:cNvSpPr/>
            <p:nvPr/>
          </p:nvSpPr>
          <p:spPr>
            <a:xfrm>
              <a:off x="9742392" y="3400383"/>
              <a:ext cx="1850812" cy="1727922"/>
            </a:xfrm>
            <a:prstGeom prst="ellipse">
              <a:avLst/>
            </a:prstGeom>
            <a:solidFill>
              <a:srgbClr val="6553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9795469" y="4052746"/>
              <a:ext cx="174361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rgbClr val="FAF3EC"/>
                  </a:solidFill>
                  <a:latin typeface="Arial"/>
                  <a:ea typeface="Arial"/>
                  <a:cs typeface="Arial"/>
                  <a:sym typeface="Arial"/>
                </a:rPr>
                <a:t>БІОРІЗНОМАНІТТЯ</a:t>
              </a:r>
              <a:endParaRPr sz="14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935734" y="3400383"/>
              <a:ext cx="1725119" cy="1727922"/>
            </a:xfrm>
            <a:prstGeom prst="ellipse">
              <a:avLst/>
            </a:prstGeom>
            <a:solidFill>
              <a:srgbClr val="BBD5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7949840" y="4052746"/>
              <a:ext cx="1743615" cy="341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FAF3EC"/>
                  </a:solidFill>
                  <a:latin typeface="Arial"/>
                  <a:ea typeface="Arial"/>
                  <a:cs typeface="Arial"/>
                  <a:sym typeface="Arial"/>
                </a:rPr>
                <a:t>КУЛЬТУРА</a:t>
              </a:r>
              <a:endParaRPr sz="1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132974" y="3400383"/>
              <a:ext cx="1725119" cy="1727922"/>
            </a:xfrm>
            <a:prstGeom prst="ellipse">
              <a:avLst/>
            </a:prstGeom>
            <a:solidFill>
              <a:srgbClr val="5B80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6121100" y="4052746"/>
              <a:ext cx="1743615" cy="341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FAF3EC"/>
                  </a:solidFill>
                  <a:latin typeface="Arial"/>
                  <a:ea typeface="Arial"/>
                  <a:cs typeface="Arial"/>
                  <a:sym typeface="Arial"/>
                </a:rPr>
                <a:t>КЛІМАТ</a:t>
              </a:r>
              <a:endParaRPr sz="1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328571" y="3400383"/>
              <a:ext cx="1727452" cy="1727922"/>
            </a:xfrm>
            <a:prstGeom prst="ellipse">
              <a:avLst/>
            </a:prstGeom>
            <a:solidFill>
              <a:srgbClr val="AD9B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4229943" y="4052746"/>
              <a:ext cx="1904147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50" b="1">
                  <a:solidFill>
                    <a:srgbClr val="FAF3EC"/>
                  </a:solidFill>
                  <a:latin typeface="Arial"/>
                  <a:ea typeface="Arial"/>
                  <a:cs typeface="Arial"/>
                  <a:sym typeface="Arial"/>
                </a:rPr>
                <a:t>ЖИТТЄДІЯЛЬНІСТЬ</a:t>
              </a:r>
              <a:endParaRPr sz="135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530803" y="3400383"/>
              <a:ext cx="1725119" cy="1727922"/>
            </a:xfrm>
            <a:prstGeom prst="ellipse">
              <a:avLst/>
            </a:prstGeom>
            <a:solidFill>
              <a:srgbClr val="BE8B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2558976" y="4052746"/>
              <a:ext cx="1743615" cy="341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FAF3EC"/>
                  </a:solidFill>
                  <a:latin typeface="Arial"/>
                  <a:ea typeface="Arial"/>
                  <a:cs typeface="Arial"/>
                  <a:sym typeface="Arial"/>
                </a:rPr>
                <a:t>ЇЖА</a:t>
              </a:r>
              <a:endParaRPr sz="1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47497" y="3400383"/>
              <a:ext cx="1725119" cy="1727922"/>
            </a:xfrm>
            <a:prstGeom prst="ellipse">
              <a:avLst/>
            </a:prstGeom>
            <a:solidFill>
              <a:srgbClr val="1A95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735624" y="4052746"/>
              <a:ext cx="1743615" cy="341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FAF3EC"/>
                  </a:solidFill>
                  <a:latin typeface="Arial"/>
                  <a:ea typeface="Arial"/>
                  <a:cs typeface="Arial"/>
                  <a:sym typeface="Arial"/>
                </a:rPr>
                <a:t>ВОДА</a:t>
              </a:r>
              <a:endParaRPr sz="1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3"/>
          <p:cNvSpPr/>
          <p:nvPr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850900" y="-430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400"/>
              <a:buFont typeface="Arial"/>
              <a:buNone/>
            </a:pPr>
            <a:r>
              <a:rPr lang="ru-RU" sz="34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та люди були тісно пов'язані протягом всієї історії людства.</a:t>
            </a:r>
            <a:endParaRPr sz="34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859105" y="1816629"/>
            <a:ext cx="106669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2100"/>
              <a:buFont typeface="Arial"/>
              <a:buNone/>
            </a:pPr>
            <a:r>
              <a:rPr lang="ru-RU" sz="2100" b="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Користь, яку надають водно-болотні угіддя, допомагає підтримувати життя і є ключовою для добробуту людини.</a:t>
            </a:r>
            <a:endParaRPr sz="2100" b="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3" descr="Une image contenant bateau, embarcation&#10;&#10;Description générée automatiquement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9022670" y="4843661"/>
            <a:ext cx="3020992" cy="247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 descr="Une image contenant texte, Police, Graphique, graphism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9405" y="111638"/>
            <a:ext cx="2070668" cy="85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>
            <a:off x="883906" y="1091527"/>
            <a:ext cx="109048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3000"/>
              <a:buFont typeface="Arial"/>
              <a:buNone/>
            </a:pPr>
            <a:r>
              <a:rPr lang="ru-RU" sz="30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є біорізноманітними та важливими екосистемами</a:t>
            </a:r>
            <a:endParaRPr sz="30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83907" y="2146584"/>
            <a:ext cx="10384315" cy="42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Char char="•"/>
            </a:pPr>
            <a:r>
              <a:rPr lang="ru-RU" sz="1900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Основне середовище існування на всій планеті, яке робить життя на Землі можливим.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Char char="•"/>
            </a:pPr>
            <a:r>
              <a:rPr lang="ru-RU" sz="1900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Екосистеми, де вода є основним чинником, що налаштовує навколишнє середовище, рослинний і тваринний світ.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Char char="•"/>
            </a:pPr>
            <a:r>
              <a:rPr lang="ru-RU" sz="1900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Наразі покривають ~6% поверхні суходолу Землі.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Char char="•"/>
            </a:pPr>
            <a:r>
              <a:rPr lang="ru-RU" sz="1900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Можуть бути солоними або прісними, внутрішніми або прибережними, природними або створеними людиною, постійними або тимчасовими, статичними або проточними.</a:t>
            </a:r>
            <a:endParaRPr sz="19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55348"/>
              </a:buClr>
              <a:buSzPts val="1750"/>
              <a:buFont typeface="Arial"/>
              <a:buChar char="•"/>
            </a:pPr>
            <a:r>
              <a:rPr lang="ru-RU" sz="1750" b="1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Прісноводні водно-болотні угіддя: </a:t>
            </a:r>
            <a:r>
              <a:rPr lang="ru-RU" sz="17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річки, озера, басейни, заплави, торфовища, марші, болота</a:t>
            </a:r>
            <a:endParaRPr sz="17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55348"/>
              </a:buClr>
              <a:buSzPts val="1750"/>
              <a:buFont typeface="Arial"/>
              <a:buChar char="•"/>
            </a:pPr>
            <a:r>
              <a:rPr lang="ru-RU" sz="1750" b="1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Солоні водно-болотні угіддя: </a:t>
            </a:r>
            <a:r>
              <a:rPr lang="ru-RU" sz="17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естуарії, мулисті плавні, солоні болота, мангрові зарості, лагуни, коралові рифи, молюскові рифи</a:t>
            </a:r>
            <a:endParaRPr sz="17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5348"/>
              </a:buClr>
              <a:buSzPts val="1750"/>
              <a:buFont typeface="Arial"/>
              <a:buChar char="•"/>
            </a:pPr>
            <a:r>
              <a:rPr lang="ru-RU" sz="1750" b="1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 Водно-болотні угіддя, створені людиною: </a:t>
            </a:r>
            <a:r>
              <a:rPr lang="ru-RU" sz="175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рибні ставки, рисові поля, водосховища, солончаки</a:t>
            </a:r>
            <a:endParaRPr sz="175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None/>
            </a:pPr>
            <a:r>
              <a:rPr lang="ru-RU" sz="1900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>
              <a:solidFill>
                <a:srgbClr val="655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1948544" y="652767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83907" y="-18409"/>
            <a:ext cx="99649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Що являють собою  водно-болотні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угіддя?</a:t>
            </a:r>
            <a:endParaRPr sz="36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4" descr="Une image contenant clipart, dessin, illustration, conception&#10;&#10;Description générée automatiquement"/>
          <p:cNvPicPr preferRelativeResize="0"/>
          <p:nvPr/>
        </p:nvPicPr>
        <p:blipFill rotWithShape="1">
          <a:blip r:embed="rId3">
            <a:alphaModFix amt="31000"/>
          </a:blip>
          <a:srcRect/>
          <a:stretch/>
        </p:blipFill>
        <p:spPr>
          <a:xfrm>
            <a:off x="10326404" y="5322626"/>
            <a:ext cx="1917169" cy="1569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838200" y="150371"/>
            <a:ext cx="10515600" cy="9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мають важливе значення для життя людини.</a:t>
            </a:r>
            <a:endParaRPr sz="36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838200" y="1658940"/>
            <a:ext cx="8512752" cy="413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2100"/>
              <a:buFont typeface="Arial"/>
              <a:buChar char="•"/>
            </a:pPr>
            <a:r>
              <a:rPr lang="ru-RU" sz="21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Наше існування залежить від води.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2100"/>
              <a:buFont typeface="Arial"/>
              <a:buChar char="•"/>
            </a:pPr>
            <a:r>
              <a:rPr lang="ru-RU" sz="21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 Проте прісної води не вистачає. </a:t>
            </a:r>
            <a:endParaRPr/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2100"/>
              <a:buFont typeface="Arial"/>
              <a:buChar char="•"/>
            </a:pPr>
            <a:r>
              <a:rPr lang="ru-RU" sz="21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Лише 2,5% води на Землі є прісною.</a:t>
            </a:r>
            <a:endParaRPr/>
          </a:p>
          <a:p>
            <a:pPr marL="685800" marR="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655348"/>
              </a:buClr>
              <a:buSzPts val="2100"/>
              <a:buFont typeface="Arial"/>
              <a:buChar char="•"/>
            </a:pPr>
            <a:r>
              <a:rPr lang="ru-RU" sz="21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&lt; 1% прісної води Землі доступний для безпосереднього використання людиною.</a:t>
            </a:r>
            <a:endParaRPr sz="21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2100"/>
              <a:buFont typeface="Arial"/>
              <a:buChar char="•"/>
            </a:pPr>
            <a:r>
              <a:rPr lang="ru-RU" sz="210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запасають майже всю нашу прісну воду</a:t>
            </a:r>
            <a:endParaRPr sz="210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2100"/>
              <a:buFont typeface="Arial"/>
              <a:buChar char="•"/>
            </a:pPr>
            <a:r>
              <a:rPr lang="ru-RU" sz="21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Багатий на мул ґрунт і рослини водно-болотних угідь природним чином фільтрують і зберігають воду.</a:t>
            </a:r>
            <a:endParaRPr sz="21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655348"/>
              </a:buClr>
              <a:buSzPts val="2100"/>
              <a:buFont typeface="Arial"/>
              <a:buChar char="•"/>
            </a:pPr>
            <a:r>
              <a:rPr lang="ru-RU" sz="21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називають нирками Землі.</a:t>
            </a:r>
            <a:endParaRPr sz="2100" b="0" i="0" u="none" strike="noStrike" cap="none">
              <a:solidFill>
                <a:srgbClr val="6553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95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95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5" descr="Une image contenant silhouette, art&#10;&#10;Description générée automatiquement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8611737" y="1909817"/>
            <a:ext cx="4827908" cy="4827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647114" y="164439"/>
            <a:ext cx="10706686" cy="9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мають важливе значення для життя людини.</a:t>
            </a:r>
            <a:endParaRPr sz="36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739724" y="1393782"/>
            <a:ext cx="10837985" cy="341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1750"/>
              <a:buFont typeface="Noto Sans Symbols"/>
              <a:buChar char="∙"/>
            </a:pPr>
            <a:r>
              <a:rPr lang="ru-RU" sz="17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відіграють важливу роль у забезпеченні продовольчої безпеки.</a:t>
            </a:r>
            <a:endParaRPr sz="17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750"/>
              <a:buFont typeface="Noto Sans Symbols"/>
              <a:buChar char="∙"/>
            </a:pPr>
            <a:r>
              <a:rPr lang="ru-RU" sz="17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Тисячоліттями люди створювали поселення поблизу водно-болотних угідь, щоб мати доступ до риби, інших джерел їжі та прісної води для вирощування сільськогосподарських культур і худоби.</a:t>
            </a:r>
            <a:endParaRPr sz="17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750"/>
              <a:buFont typeface="Noto Sans Symbols"/>
              <a:buChar char="∙"/>
            </a:pPr>
            <a:r>
              <a:rPr lang="ru-RU" sz="17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Більше половини населення світу покладається на продукти, вирощені на водно-болотних угіддях, як на основний продукт харчування.</a:t>
            </a:r>
            <a:endParaRPr sz="17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Noto Sans Symbols"/>
              <a:buChar char="∙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&gt;Понад 1 мільярд людей у всьому світі покладаються на рибу з водно-болотних угідь як на основне джерело білка.</a:t>
            </a:r>
            <a:endParaRPr sz="16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Noto Sans Symbols"/>
              <a:buChar char="∙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Рисові поля щорічно годують 3,5 мільярда людей.</a:t>
            </a:r>
            <a:endParaRPr sz="16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750"/>
              <a:buFont typeface="Noto Sans Symbols"/>
              <a:buChar char="∙"/>
            </a:pPr>
            <a:r>
              <a:rPr lang="ru-RU" sz="17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Райони крайньої бідності по всьому світу часто залежать від водно-болотних угідь як джерела їжі.</a:t>
            </a:r>
            <a:endParaRPr sz="17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Noto Sans Symbols"/>
              <a:buChar char="∙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95% вилову риби у внутрішніх водоймах припадає на країни, що розвиваються, де вона часто відіграє життєво важливу роль у харчуванні населення.</a:t>
            </a:r>
            <a:endParaRPr sz="16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AD9B1E"/>
              </a:buClr>
              <a:buSzPts val="1750"/>
              <a:buFont typeface="Noto Sans Symbols"/>
              <a:buChar char="∙"/>
            </a:pPr>
            <a:r>
              <a:rPr lang="ru-RU" sz="17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За 50 років площа зрошуваного землеробства у світі збільшилася вдвічі.</a:t>
            </a:r>
            <a:endParaRPr sz="17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Noto Sans Symbols"/>
              <a:buChar char="∙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70% води з водно-болотних угідь світу використовується для потреб сільського господарства.</a:t>
            </a:r>
            <a:endParaRPr/>
          </a:p>
          <a:p>
            <a:pPr marL="8001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Noto Sans Symbols"/>
              <a:buChar char="∙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Зрошення особливо важливе в регіонах, де кількість опадів обмежена або нерегулярна.</a:t>
            </a:r>
            <a:endParaRPr sz="16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17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Noto Sans Symbols"/>
              <a:buNone/>
            </a:pPr>
            <a:endParaRPr sz="1750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1750"/>
              <a:buFont typeface="Noto Sans Symbols"/>
              <a:buChar char="∙"/>
            </a:pPr>
            <a:r>
              <a:rPr lang="ru-RU" sz="1750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Аквакультура - найбільш швидкозростаючий сектор виробництва продуктів харчування.</a:t>
            </a:r>
            <a:endParaRPr sz="175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6" descr="Une image contenant mammifère, silhouette&#10;&#10;Description générée automatiquement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8679041" y="5308979"/>
            <a:ext cx="3512959" cy="15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604911" y="262915"/>
            <a:ext cx="10748889" cy="9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Здорові водно-болотні угіддя покращують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здоров'я людини.</a:t>
            </a:r>
            <a:endParaRPr sz="32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358876" y="1607044"/>
            <a:ext cx="10859584" cy="510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2100"/>
              <a:buFont typeface="Arial"/>
              <a:buChar char="•"/>
            </a:pPr>
            <a:r>
              <a:rPr lang="ru-RU" sz="2100" b="0" i="0" u="none" strike="noStrike" cap="none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Наше здоров'я залежить від добре функціонуючих екосистем, включаючи водно-болотні угіддя.</a:t>
            </a:r>
            <a:endParaRPr sz="21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2100"/>
              <a:buFont typeface="Arial"/>
              <a:buChar char="•"/>
            </a:pPr>
            <a:r>
              <a:rPr lang="ru-RU" sz="2100" b="0" i="0" u="none" strike="noStrike" cap="none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За даними Всесвітньої організації охорони здоров'я:</a:t>
            </a:r>
            <a:endParaRPr sz="2100" b="0" i="0" u="none" strike="noStrike" cap="none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Char char="•"/>
            </a:pPr>
            <a:r>
              <a:rPr lang="ru-RU" sz="19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Єдине здоров'я - це інтегрований, об'єднуючий підхід, спрямований на сталий баланс та оптимізацію здоров'я людей, тварин та екосистем.</a:t>
            </a:r>
            <a:endParaRPr sz="19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Char char="•"/>
            </a:pPr>
            <a:r>
              <a:rPr lang="ru-RU" sz="19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Вона визнає, що здоров'я людей, домашніх і диких тварин, рослин і навколишнього середовища (включаючи екосистеми) тісно пов'язані і взаємозалежні..</a:t>
            </a:r>
            <a:endParaRPr sz="19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Char char="•"/>
            </a:pPr>
            <a:r>
              <a:rPr lang="ru-RU" sz="19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Пов'язуючи людей, тварин і навколишнє середовище, "Єдине здоров'я" може допомогти у вирішенні повного спектру питань боротьби з хворобами - від профілактики до виявлення, готовності, реагування та управління - і зробити свій внесок у глобальну безпеку в галузі охорони здоров'я.</a:t>
            </a:r>
            <a:endParaRPr sz="19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206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7" descr="Une image contenant plante, arbre, noir et blanc&#10;&#10;Description générée automatiquement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10122946" y="4446989"/>
            <a:ext cx="3044483" cy="243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838200" y="108167"/>
            <a:ext cx="10515600" cy="9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Здорові водно-болотні угіддя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покращують здоров'я людини. </a:t>
            </a:r>
            <a:endParaRPr sz="36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382974" y="1438228"/>
            <a:ext cx="9154566" cy="341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2100"/>
              <a:buFont typeface="Arial"/>
              <a:buChar char="•"/>
            </a:pPr>
            <a:r>
              <a:rPr lang="ru-RU" sz="2100" b="0" i="0" u="none" strike="noStrike" cap="none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пропонують послуги, які сприяють багатьом чинникам міцного здоров'я.</a:t>
            </a:r>
            <a:endParaRPr sz="2100" b="0" i="0" u="none" strike="noStrike" cap="none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Char char="•"/>
            </a:pPr>
            <a:r>
              <a:rPr lang="ru-RU" sz="19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Чиста вода</a:t>
            </a:r>
            <a:endParaRPr sz="19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Char char="•"/>
            </a:pPr>
            <a:r>
              <a:rPr lang="ru-RU" sz="19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Продовольча безпека та різноманітність харчування</a:t>
            </a:r>
            <a:endParaRPr/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Char char="•"/>
            </a:pPr>
            <a:r>
              <a:rPr lang="ru-RU" sz="19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Чисте повітря</a:t>
            </a:r>
            <a:endParaRPr sz="19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Char char="•"/>
            </a:pPr>
            <a:r>
              <a:rPr lang="ru-RU" sz="19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Медикаменти</a:t>
            </a:r>
            <a:endParaRPr sz="19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Char char="•"/>
            </a:pPr>
            <a:r>
              <a:rPr lang="ru-RU" sz="19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Стабілізація клімату</a:t>
            </a:r>
            <a:endParaRPr/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Char char="•"/>
            </a:pPr>
            <a:r>
              <a:rPr lang="ru-RU" sz="19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Захист від екстремальної погоди</a:t>
            </a:r>
            <a:endParaRPr/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2100"/>
              <a:buFont typeface="Arial"/>
              <a:buChar char="•"/>
            </a:pPr>
            <a:r>
              <a:rPr lang="ru-RU" sz="2100" b="0" i="0" u="none" strike="noStrike" cap="none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Здорові водно-болотні угіддя мають важливе значення для здоров'я  нашого оточуючого середовища.</a:t>
            </a:r>
            <a:endParaRPr sz="2100" b="0" i="0" u="none" strike="noStrike" cap="none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900"/>
              <a:buFont typeface="Arial"/>
              <a:buChar char="•"/>
            </a:pPr>
            <a:r>
              <a:rPr lang="ru-RU" sz="19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Краще управління водно-болотними угіддями світу може допомогти забезпечити населення чистою питною водою, різко знизити рівень захворюваності та дитячої смертності.</a:t>
            </a:r>
            <a:endParaRPr sz="19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0200" marR="0" lvl="3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2,2 мільярда людей не мають чистої питної води.</a:t>
            </a:r>
            <a:endParaRPr/>
          </a:p>
          <a:p>
            <a:pPr marL="1600200" marR="0" lvl="3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5348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485 000 помирають щороку.</a:t>
            </a:r>
            <a:endParaRPr sz="17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8" descr="Une image contenant silhouette, art&#10;&#10;Description générée automatiquement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9248064" y="3476205"/>
            <a:ext cx="2779326" cy="354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>
            <a:off x="838200" y="192575"/>
            <a:ext cx="10515600" cy="9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Здорові водно-болотні угіддя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3E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AF3EC"/>
                </a:solidFill>
                <a:latin typeface="Arial"/>
                <a:ea typeface="Arial"/>
                <a:cs typeface="Arial"/>
                <a:sym typeface="Arial"/>
              </a:rPr>
              <a:t> покращують здоров'я людини.</a:t>
            </a:r>
            <a:endParaRPr sz="3600" b="1">
              <a:solidFill>
                <a:srgbClr val="FAF3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342204" y="1682839"/>
            <a:ext cx="8760854" cy="341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2100"/>
              <a:buFont typeface="Arial"/>
              <a:buChar char="•"/>
            </a:pPr>
            <a:r>
              <a:rPr lang="ru-RU" sz="2100" b="0" i="0" u="none" strike="noStrike" cap="none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Дослідження показують, що пейзажі водно-болотних угідь позитивно впливають на психічне здоров'я.</a:t>
            </a:r>
            <a:endParaRPr sz="2100" b="0" i="0" u="none" strike="noStrike" cap="none">
              <a:solidFill>
                <a:srgbClr val="AD9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655348"/>
              </a:buClr>
              <a:buSzPts val="2100"/>
              <a:buFont typeface="Arial"/>
              <a:buChar char="•"/>
            </a:pPr>
            <a:r>
              <a:rPr lang="ru-RU" sz="2100" b="0" i="0" u="none" strike="noStrike" cap="none">
                <a:solidFill>
                  <a:srgbClr val="655348"/>
                </a:solidFill>
                <a:latin typeface="Arial"/>
                <a:ea typeface="Arial"/>
                <a:cs typeface="Arial"/>
                <a:sym typeface="Arial"/>
              </a:rPr>
              <a:t>Зв'язок з природою, який забезпечують водно-болотні угіддя, сприяє усвідомленості та почуттю емоційної рівноваги, що сприяє покращенню психічного здоров'я.</a:t>
            </a:r>
            <a:endParaRPr/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D9B1E"/>
              </a:buClr>
              <a:buSzPts val="2100"/>
              <a:buFont typeface="Arial"/>
              <a:buChar char="•"/>
            </a:pPr>
            <a:r>
              <a:rPr lang="ru-RU" sz="2100" b="0" i="0" u="none" strike="noStrike" cap="none">
                <a:solidFill>
                  <a:srgbClr val="AD9B1E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створюють умови для рекреації, включаючи риболовлю, заняття водними видами спорту та плавання, що дозволяє людям розслабитися і впоратися зі стресом.</a:t>
            </a:r>
            <a:endParaRPr sz="2100" b="0" i="0" u="none" strike="noStrike" cap="non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9" descr="Une image contenant art, illustration&#10;&#10;Description générée automatiquement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8475260" y="3466449"/>
            <a:ext cx="3716740" cy="3754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 descr="Une image contenant oiseau, silhouette, art&#10;&#10;Description générée automatiquement"/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9717206" y="1682838"/>
            <a:ext cx="1141480" cy="119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2291</Words>
  <Application>Microsoft Office PowerPoint</Application>
  <PresentationFormat>Довільний</PresentationFormat>
  <Paragraphs>202</Paragraphs>
  <Slides>18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Calibri</vt:lpstr>
      <vt:lpstr>Lexend</vt:lpstr>
      <vt:lpstr>Noto Sans Symbols</vt:lpstr>
      <vt:lpstr>Thème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Damien Gallay</dc:creator>
  <cp:lastModifiedBy>Okanska</cp:lastModifiedBy>
  <cp:revision>1</cp:revision>
  <dcterms:created xsi:type="dcterms:W3CDTF">2021-11-23T15:20:39Z</dcterms:created>
  <dcterms:modified xsi:type="dcterms:W3CDTF">2024-02-02T12:08:33Z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