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0" r:id="rId5"/>
  </p:sldMasterIdLst>
  <p:notesMasterIdLst>
    <p:notesMasterId r:id="rId20"/>
  </p:notesMasterIdLst>
  <p:handoutMasterIdLst>
    <p:handoutMasterId r:id="rId21"/>
  </p:handoutMasterIdLst>
  <p:sldIdLst>
    <p:sldId id="304" r:id="rId6"/>
    <p:sldId id="306" r:id="rId7"/>
    <p:sldId id="284" r:id="rId8"/>
    <p:sldId id="310" r:id="rId9"/>
    <p:sldId id="318" r:id="rId10"/>
    <p:sldId id="324" r:id="rId11"/>
    <p:sldId id="317" r:id="rId12"/>
    <p:sldId id="311" r:id="rId13"/>
    <p:sldId id="314" r:id="rId14"/>
    <p:sldId id="320" r:id="rId15"/>
    <p:sldId id="319" r:id="rId16"/>
    <p:sldId id="313" r:id="rId17"/>
    <p:sldId id="322" r:id="rId18"/>
    <p:sldId id="323" r:id="rId19"/>
  </p:sldIdLst>
  <p:sldSz cx="9144000" cy="6858000" type="screen4x3"/>
  <p:notesSz cx="7102475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7ABC32"/>
    <a:srgbClr val="78B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855302-57F2-3994-93BB-40DF4308EF6A}" v="13" dt="2022-09-09T10:37:44.566"/>
    <p1510:client id="{D6DC8485-ECD1-4317-9944-408BB953969F}" v="11" dt="2022-09-12T13:19:05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07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é DECHELETTE" userId="S::c.dechelette@oieau.fr::a3d2322a-34e7-402b-ba6b-d1ba3b4ab05b" providerId="AD" clId="Web-{D6DC8485-ECD1-4317-9944-408BB953969F}"/>
    <pc:docChg chg="modSld">
      <pc:chgData name="Chloé DECHELETTE" userId="S::c.dechelette@oieau.fr::a3d2322a-34e7-402b-ba6b-d1ba3b4ab05b" providerId="AD" clId="Web-{D6DC8485-ECD1-4317-9944-408BB953969F}" dt="2022-09-12T13:19:05.159" v="9" actId="14100"/>
      <pc:docMkLst>
        <pc:docMk/>
      </pc:docMkLst>
      <pc:sldChg chg="modSp">
        <pc:chgData name="Chloé DECHELETTE" userId="S::c.dechelette@oieau.fr::a3d2322a-34e7-402b-ba6b-d1ba3b4ab05b" providerId="AD" clId="Web-{D6DC8485-ECD1-4317-9944-408BB953969F}" dt="2022-09-12T13:19:05.159" v="9" actId="14100"/>
        <pc:sldMkLst>
          <pc:docMk/>
          <pc:sldMk cId="247323633" sldId="277"/>
        </pc:sldMkLst>
        <pc:spChg chg="mod">
          <ac:chgData name="Chloé DECHELETTE" userId="S::c.dechelette@oieau.fr::a3d2322a-34e7-402b-ba6b-d1ba3b4ab05b" providerId="AD" clId="Web-{D6DC8485-ECD1-4317-9944-408BB953969F}" dt="2022-09-12T13:19:05.159" v="9" actId="14100"/>
          <ac:spMkLst>
            <pc:docMk/>
            <pc:sldMk cId="247323633" sldId="277"/>
            <ac:spMk id="2" creationId="{00000000-0000-0000-0000-000000000000}"/>
          </ac:spMkLst>
        </pc:spChg>
      </pc:sldChg>
    </pc:docChg>
  </pc:docChgLst>
  <pc:docChgLst>
    <pc:chgData name="natzakor" userId="S::natzakor_gmail.com#ext#@iowater.onmicrosoft.com::eca27876-6495-4875-b894-b7d6d36b4e13" providerId="AD" clId="Web-{BC855302-57F2-3994-93BB-40DF4308EF6A}"/>
    <pc:docChg chg="modSld">
      <pc:chgData name="natzakor" userId="S::natzakor_gmail.com#ext#@iowater.onmicrosoft.com::eca27876-6495-4875-b894-b7d6d36b4e13" providerId="AD" clId="Web-{BC855302-57F2-3994-93BB-40DF4308EF6A}" dt="2022-09-09T10:37:44.566" v="11" actId="20577"/>
      <pc:docMkLst>
        <pc:docMk/>
      </pc:docMkLst>
      <pc:sldChg chg="modSp">
        <pc:chgData name="natzakor" userId="S::natzakor_gmail.com#ext#@iowater.onmicrosoft.com::eca27876-6495-4875-b894-b7d6d36b4e13" providerId="AD" clId="Web-{BC855302-57F2-3994-93BB-40DF4308EF6A}" dt="2022-09-09T10:37:44.566" v="11" actId="20577"/>
        <pc:sldMkLst>
          <pc:docMk/>
          <pc:sldMk cId="247323633" sldId="277"/>
        </pc:sldMkLst>
        <pc:spChg chg="mod">
          <ac:chgData name="natzakor" userId="S::natzakor_gmail.com#ext#@iowater.onmicrosoft.com::eca27876-6495-4875-b894-b7d6d36b4e13" providerId="AD" clId="Web-{BC855302-57F2-3994-93BB-40DF4308EF6A}" dt="2022-09-09T10:37:44.566" v="11" actId="20577"/>
          <ac:spMkLst>
            <pc:docMk/>
            <pc:sldMk cId="247323633" sldId="277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092" y="1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/>
          <a:lstStyle>
            <a:lvl1pPr algn="r">
              <a:defRPr sz="1300"/>
            </a:lvl1pPr>
          </a:lstStyle>
          <a:p>
            <a:fld id="{D2555A01-C6A2-4499-B9D3-BE5D45F75964}" type="datetimeFigureOut">
              <a:rPr lang="de-AT" smtClean="0"/>
              <a:t>16.04.2024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092" y="9721107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 anchor="b"/>
          <a:lstStyle>
            <a:lvl1pPr algn="r">
              <a:defRPr sz="1300"/>
            </a:lvl1pPr>
          </a:lstStyle>
          <a:p>
            <a:fld id="{17E3E2C8-53C7-49FE-871A-EB527534475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265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/>
          <a:lstStyle>
            <a:lvl1pPr algn="r">
              <a:defRPr sz="1300"/>
            </a:lvl1pPr>
          </a:lstStyle>
          <a:p>
            <a:fld id="{FEF2A833-9B3C-4F09-BAE9-985D386077B6}" type="datetimeFigureOut">
              <a:rPr lang="de-AT" smtClean="0"/>
              <a:t>16.04.2024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6" tIns="49529" rIns="99056" bIns="49529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56" tIns="49529" rIns="99056" bIns="49529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 anchor="b"/>
          <a:lstStyle>
            <a:lvl1pPr algn="r">
              <a:defRPr sz="1300"/>
            </a:lvl1pPr>
          </a:lstStyle>
          <a:p>
            <a:fld id="{5C88694A-3A16-44A4-8BBE-9E180D186A4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737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19997" y="1691116"/>
            <a:ext cx="7700401" cy="1711314"/>
          </a:xfrm>
        </p:spPr>
        <p:txBody>
          <a:bodyPr>
            <a:normAutofit/>
          </a:bodyPr>
          <a:lstStyle>
            <a:lvl1pPr>
              <a:defRPr sz="2700" baseline="0">
                <a:solidFill>
                  <a:srgbClr val="164194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EU4ENVIRONMENT</a:t>
            </a:r>
            <a:br>
              <a:rPr lang="en-US" dirty="0"/>
            </a:br>
            <a:r>
              <a:rPr lang="en-US" dirty="0"/>
              <a:t>Water Resources and environmental DATA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8" y="3918830"/>
            <a:ext cx="7700401" cy="380362"/>
          </a:xfrm>
        </p:spPr>
        <p:txBody>
          <a:bodyPr lIns="0" tIns="36000" rIns="0" bIns="0">
            <a:noAutofit/>
          </a:bodyPr>
          <a:lstStyle>
            <a:lvl1pPr marL="0" indent="0">
              <a:buNone/>
              <a:defRPr sz="1800" cap="none" baseline="0"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Organisation, </a:t>
            </a:r>
            <a:r>
              <a:rPr lang="de-DE" dirty="0" err="1"/>
              <a:t>Author</a:t>
            </a:r>
            <a:r>
              <a:rPr lang="de-DE" dirty="0"/>
              <a:t>, Place, Date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70" y="539357"/>
            <a:ext cx="2785456" cy="47445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1" y="368917"/>
            <a:ext cx="2990850" cy="77152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69" y="5795862"/>
            <a:ext cx="7718129" cy="78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4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1049628" cy="365125"/>
          </a:xfrm>
          <a:prstGeom prst="rect">
            <a:avLst/>
          </a:prstGeom>
        </p:spPr>
        <p:txBody>
          <a:bodyPr/>
          <a:lstStyle/>
          <a:p>
            <a:fld id="{365F6CF4-C22F-467B-969A-176C65398752}" type="datetime1">
              <a:rPr lang="de-AT" smtClean="0"/>
              <a:t>16.04.2024</a:t>
            </a:fld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>
          <a:xfrm>
            <a:off x="8171644" y="6356350"/>
            <a:ext cx="515155" cy="365125"/>
          </a:xfrm>
          <a:prstGeom prst="rect">
            <a:avLst/>
          </a:prstGeom>
        </p:spPr>
        <p:txBody>
          <a:bodyPr/>
          <a:lstStyle/>
          <a:p>
            <a:fld id="{17975BD6-1B15-4611-9DB1-37F102CD1EBC}" type="slidenum">
              <a:rPr lang="de-AT" smtClean="0"/>
              <a:t>‹#›</a:t>
            </a:fld>
            <a:endParaRPr lang="de-AT"/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7" hasCustomPrompt="1"/>
          </p:nvPr>
        </p:nvSpPr>
        <p:spPr>
          <a:xfrm>
            <a:off x="521999" y="2016125"/>
            <a:ext cx="8100001" cy="41751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AT"/>
              <a:t>Insert a table here</a:t>
            </a:r>
          </a:p>
        </p:txBody>
      </p:sp>
    </p:spTree>
    <p:extLst>
      <p:ext uri="{BB962C8B-B14F-4D97-AF65-F5344CB8AC3E}">
        <p14:creationId xmlns:p14="http://schemas.microsoft.com/office/powerpoint/2010/main" val="231181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6426-B6D9-42D2-B5E0-D07AA1183689}" type="datetime1">
              <a:rPr lang="de-AT" smtClean="0"/>
              <a:pPr/>
              <a:t>16.04.2024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C77F-0813-48A0-B3DA-45A8774404AE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522000" y="2016000"/>
            <a:ext cx="8100000" cy="417600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de-AT"/>
              <a:t>Insert a diagram here</a:t>
            </a:r>
          </a:p>
        </p:txBody>
      </p:sp>
    </p:spTree>
    <p:extLst>
      <p:ext uri="{BB962C8B-B14F-4D97-AF65-F5344CB8AC3E}">
        <p14:creationId xmlns:p14="http://schemas.microsoft.com/office/powerpoint/2010/main" val="2663340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43C7-D3E6-41F8-BFAC-BB9A51019224}" type="datetime1">
              <a:rPr lang="de-AT" smtClean="0"/>
              <a:t>16.04.2024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C77F-0813-48A0-B3DA-45A8774404AE}" type="slidenum">
              <a:rPr lang="de-AT" smtClean="0"/>
              <a:t>‹#›</a:t>
            </a:fld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22000" y="2016001"/>
            <a:ext cx="4320000" cy="421212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5158740" y="2016001"/>
            <a:ext cx="3463260" cy="4011971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AT"/>
              <a:t>Insert a image here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58740" y="6030126"/>
            <a:ext cx="3463260" cy="197998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700" cap="none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de-DE"/>
              <a:t>Source/©: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1404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6426-B6D9-42D2-B5E0-D07AA1183689}" type="datetime1">
              <a:rPr lang="de-AT" smtClean="0"/>
              <a:pPr/>
              <a:t>16.04.2024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C77F-0813-48A0-B3DA-45A8774404AE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522000" y="2016000"/>
            <a:ext cx="8100000" cy="40141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AT"/>
              <a:t>Insert a image here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58740" y="6030126"/>
            <a:ext cx="3463260" cy="197998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700" cap="none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de-DE"/>
              <a:t>Source/©: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4031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6426-B6D9-42D2-B5E0-D07AA1183689}" type="datetime1">
              <a:rPr lang="de-AT" smtClean="0"/>
              <a:t>16.04.2024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C77F-0813-48A0-B3DA-45A8774404AE}" type="slidenum">
              <a:rPr lang="de-AT" smtClean="0"/>
              <a:t>‹#›</a:t>
            </a:fld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980000"/>
            <a:ext cx="8100000" cy="468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First name/last name</a:t>
            </a:r>
            <a:endParaRPr lang="de-AT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2448000"/>
            <a:ext cx="8100000" cy="2235318"/>
          </a:xfrm>
        </p:spPr>
        <p:txBody>
          <a:bodyPr/>
          <a:lstStyle>
            <a:lvl1pPr marL="0" indent="0">
              <a:buNone/>
              <a:defRPr cap="none" baseline="0"/>
            </a:lvl1pPr>
          </a:lstStyle>
          <a:p>
            <a:pPr lvl="0"/>
            <a:r>
              <a:rPr lang="de-DE"/>
              <a:t>Contact information</a:t>
            </a:r>
            <a:endParaRPr lang="de-AT"/>
          </a:p>
        </p:txBody>
      </p:sp>
      <p:pic>
        <p:nvPicPr>
          <p:cNvPr id="10" name="Bild 12" descr="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1" y="5265764"/>
            <a:ext cx="338694" cy="338694"/>
          </a:xfrm>
          <a:prstGeom prst="rect">
            <a:avLst/>
          </a:prstGeom>
        </p:spPr>
      </p:pic>
      <p:pic>
        <p:nvPicPr>
          <p:cNvPr id="11" name="Bild 13" descr="hom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5695491"/>
            <a:ext cx="348749" cy="333520"/>
          </a:xfrm>
          <a:prstGeom prst="rect">
            <a:avLst/>
          </a:prstGeom>
        </p:spPr>
      </p:pic>
      <p:pic>
        <p:nvPicPr>
          <p:cNvPr id="12" name="Bild 12" descr="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9" y="5265764"/>
            <a:ext cx="338694" cy="338694"/>
          </a:xfrm>
          <a:prstGeom prst="rect">
            <a:avLst/>
          </a:prstGeom>
        </p:spPr>
      </p:pic>
      <p:pic>
        <p:nvPicPr>
          <p:cNvPr id="13" name="Bild 13" descr="hom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8" y="5695491"/>
            <a:ext cx="348749" cy="333520"/>
          </a:xfrm>
          <a:prstGeom prst="rect">
            <a:avLst/>
          </a:prstGeom>
        </p:spPr>
      </p:pic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01" y="5265738"/>
            <a:ext cx="7614000" cy="338137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1800" cap="none" baseline="0"/>
            </a:lvl1pPr>
          </a:lstStyle>
          <a:p>
            <a:pPr lvl="0"/>
            <a:r>
              <a:rPr lang="de-DE"/>
              <a:t>www.facebook.com/euwiplus/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008000" y="5690874"/>
            <a:ext cx="7614001" cy="338137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1800" cap="none" baseline="0"/>
            </a:lvl1pPr>
          </a:lstStyle>
          <a:p>
            <a:pPr lvl="0"/>
            <a:r>
              <a:rPr lang="de-DE" dirty="0"/>
              <a:t>Website </a:t>
            </a:r>
            <a:r>
              <a:rPr lang="de-DE" dirty="0" err="1"/>
              <a:t>coming</a:t>
            </a:r>
            <a:r>
              <a:rPr lang="de-DE" dirty="0"/>
              <a:t> </a:t>
            </a:r>
            <a:r>
              <a:rPr lang="de-DE" dirty="0" err="1"/>
              <a:t>soon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454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6426-B6D9-42D2-B5E0-D07AA1183689}" type="datetime1">
              <a:rPr lang="de-AT" smtClean="0"/>
              <a:t>16.04.2024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C77F-0813-48A0-B3DA-45A8774404AE}" type="slidenum">
              <a:rPr lang="de-AT" smtClean="0"/>
              <a:t>‹#›</a:t>
            </a:fld>
            <a:endParaRPr lang="de-AT"/>
          </a:p>
        </p:txBody>
      </p:sp>
      <p:pic>
        <p:nvPicPr>
          <p:cNvPr id="6" name="Bild 12" descr="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1" y="5265764"/>
            <a:ext cx="338694" cy="338694"/>
          </a:xfrm>
          <a:prstGeom prst="rect">
            <a:avLst/>
          </a:prstGeom>
        </p:spPr>
      </p:pic>
      <p:pic>
        <p:nvPicPr>
          <p:cNvPr id="7" name="Bild 13" descr="hom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5695491"/>
            <a:ext cx="348749" cy="333520"/>
          </a:xfrm>
          <a:prstGeom prst="rect">
            <a:avLst/>
          </a:prstGeom>
        </p:spPr>
      </p:pic>
      <p:pic>
        <p:nvPicPr>
          <p:cNvPr id="8" name="Bild 12" descr="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9" y="5265764"/>
            <a:ext cx="338694" cy="338694"/>
          </a:xfrm>
          <a:prstGeom prst="rect">
            <a:avLst/>
          </a:prstGeom>
        </p:spPr>
      </p:pic>
      <p:pic>
        <p:nvPicPr>
          <p:cNvPr id="9" name="Bild 13" descr="hom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8" y="5695491"/>
            <a:ext cx="348749" cy="333520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00" y="5265738"/>
            <a:ext cx="7614000" cy="338137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1800" cap="none" baseline="0"/>
            </a:lvl1pPr>
          </a:lstStyle>
          <a:p>
            <a:pPr lvl="0"/>
            <a:r>
              <a:rPr lang="de-DE"/>
              <a:t>www.facebook.com/euwiplus/</a:t>
            </a:r>
          </a:p>
        </p:txBody>
      </p:sp>
      <p:sp>
        <p:nvSpPr>
          <p:cNvPr id="11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008000" y="5690874"/>
            <a:ext cx="7614000" cy="338137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1800" cap="none" baseline="0"/>
            </a:lvl1pPr>
          </a:lstStyle>
          <a:p>
            <a:pPr lvl="0"/>
            <a:r>
              <a:rPr lang="de-DE" dirty="0"/>
              <a:t>Website </a:t>
            </a:r>
            <a:r>
              <a:rPr lang="de-DE" dirty="0" err="1"/>
              <a:t>coming</a:t>
            </a:r>
            <a:r>
              <a:rPr lang="de-DE" dirty="0"/>
              <a:t> </a:t>
            </a:r>
            <a:r>
              <a:rPr lang="de-DE" dirty="0" err="1"/>
              <a:t>soon</a:t>
            </a:r>
            <a:endParaRPr lang="de-DE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21999" y="1980000"/>
            <a:ext cx="3888000" cy="396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e-DE"/>
              <a:t>First name/last name</a:t>
            </a:r>
            <a:endParaRPr lang="de-AT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21999" y="2376000"/>
            <a:ext cx="3888000" cy="2235318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/>
            </a:lvl1pPr>
          </a:lstStyle>
          <a:p>
            <a:pPr lvl="0"/>
            <a:r>
              <a:rPr lang="de-DE"/>
              <a:t>Contact information</a:t>
            </a:r>
            <a:endParaRPr lang="de-AT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734000" y="1980000"/>
            <a:ext cx="3888000" cy="396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e-DE"/>
              <a:t>First name/last name</a:t>
            </a:r>
            <a:endParaRPr lang="de-AT"/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734000" y="2376000"/>
            <a:ext cx="3888000" cy="2235318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/>
            </a:lvl1pPr>
          </a:lstStyle>
          <a:p>
            <a:pPr lvl="0"/>
            <a:r>
              <a:rPr lang="de-DE"/>
              <a:t>Contact information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341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me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296000"/>
            <a:ext cx="8229600" cy="576000"/>
          </a:xfrm>
        </p:spPr>
        <p:txBody>
          <a:bodyPr lIns="72000" tIns="36000" rIns="72000" bIns="36000"/>
          <a:lstStyle>
            <a:lvl1pPr algn="ctr">
              <a:defRPr/>
            </a:lvl1pPr>
          </a:lstStyle>
          <a:p>
            <a:r>
              <a:rPr lang="en-US" dirty="0"/>
              <a:t>RESULTS 2 COUNTRY SPECIFIC DISCUSSIONS</a:t>
            </a:r>
            <a:endParaRPr lang="de-AT" dirty="0"/>
          </a:p>
        </p:txBody>
      </p:sp>
      <p:sp>
        <p:nvSpPr>
          <p:cNvPr id="13" name="Textplatzhalter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14350" y="3761045"/>
            <a:ext cx="8229600" cy="1391645"/>
          </a:xfrm>
        </p:spPr>
        <p:txBody>
          <a:bodyPr lIns="72000" tIns="36000" rIns="72000" bIns="144000" anchor="ctr" anchorCtr="0"/>
          <a:lstStyle>
            <a:lvl1pPr marL="0" indent="0" algn="ctr">
              <a:buNone/>
              <a:defRPr cap="all" baseline="0"/>
            </a:lvl1pPr>
          </a:lstStyle>
          <a:p>
            <a:pPr lvl="0"/>
            <a:r>
              <a:rPr lang="en-US" dirty="0"/>
              <a:t>BLINDTEXT – Dummy text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Bildplatzhalter 29" descr="armeni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0" b="6130"/>
          <a:stretch>
            <a:fillRect/>
          </a:stretch>
        </p:blipFill>
        <p:spPr>
          <a:xfrm>
            <a:off x="3654000" y="2294522"/>
            <a:ext cx="1836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erbaij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296000"/>
            <a:ext cx="8229600" cy="576000"/>
          </a:xfrm>
        </p:spPr>
        <p:txBody>
          <a:bodyPr lIns="72000" tIns="36000" rIns="72000" bIns="36000"/>
          <a:lstStyle>
            <a:lvl1pPr algn="ctr">
              <a:defRPr/>
            </a:lvl1pPr>
          </a:lstStyle>
          <a:p>
            <a:r>
              <a:rPr lang="en-US"/>
              <a:t>RESULTS 2 COUNTRY SPECIFIC DISCUSSIONS</a:t>
            </a:r>
            <a:endParaRPr lang="de-AT"/>
          </a:p>
        </p:txBody>
      </p:sp>
      <p:sp>
        <p:nvSpPr>
          <p:cNvPr id="13" name="Textplatzhalter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3844545"/>
            <a:ext cx="8229600" cy="1391645"/>
          </a:xfrm>
        </p:spPr>
        <p:txBody>
          <a:bodyPr lIns="72000" tIns="36000" rIns="72000" bIns="144000" anchor="ctr" anchorCtr="0"/>
          <a:lstStyle>
            <a:lvl1pPr marL="0" indent="0" algn="ctr">
              <a:buNone/>
              <a:defRPr cap="all" baseline="0"/>
            </a:lvl1pPr>
          </a:lstStyle>
          <a:p>
            <a:pPr lvl="0"/>
            <a:r>
              <a:rPr lang="en-US" dirty="0"/>
              <a:t>BLINDTEXT – Dummy text</a:t>
            </a:r>
            <a:br>
              <a:rPr lang="en-US" dirty="0"/>
            </a:br>
            <a:endParaRPr lang="en-US" dirty="0"/>
          </a:p>
        </p:txBody>
      </p:sp>
      <p:pic>
        <p:nvPicPr>
          <p:cNvPr id="16" name="Bildplatzhalter 30" descr="aserbaidsch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r="4643"/>
          <a:stretch>
            <a:fillRect/>
          </a:stretch>
        </p:blipFill>
        <p:spPr>
          <a:xfrm>
            <a:off x="3654000" y="2414726"/>
            <a:ext cx="1836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3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r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296000"/>
            <a:ext cx="8229600" cy="576000"/>
          </a:xfrm>
        </p:spPr>
        <p:txBody>
          <a:bodyPr lIns="72000" tIns="36000" rIns="72000" bIns="36000"/>
          <a:lstStyle>
            <a:lvl1pPr algn="ctr">
              <a:defRPr/>
            </a:lvl1pPr>
          </a:lstStyle>
          <a:p>
            <a:r>
              <a:rPr lang="en-US"/>
              <a:t>RESULTS 2 COUNTRY SPECIFIC DISCUSSIONS</a:t>
            </a:r>
            <a:endParaRPr lang="de-AT"/>
          </a:p>
        </p:txBody>
      </p:sp>
      <p:sp>
        <p:nvSpPr>
          <p:cNvPr id="13" name="Textplatzhalter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199" y="3654908"/>
            <a:ext cx="8229600" cy="1391645"/>
          </a:xfrm>
        </p:spPr>
        <p:txBody>
          <a:bodyPr lIns="72000" tIns="36000" rIns="72000" bIns="144000" anchor="ctr" anchorCtr="0"/>
          <a:lstStyle>
            <a:lvl1pPr marL="0" indent="0" algn="ctr">
              <a:buNone/>
              <a:defRPr cap="all" baseline="0"/>
            </a:lvl1pPr>
          </a:lstStyle>
          <a:p>
            <a:pPr lvl="0"/>
            <a:r>
              <a:rPr lang="en-US" dirty="0"/>
              <a:t>BLINDTEXT – Dummy text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Bildplatzhalter 32" descr="georgi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7143"/>
          <a:stretch>
            <a:fillRect/>
          </a:stretch>
        </p:blipFill>
        <p:spPr>
          <a:xfrm>
            <a:off x="3653999" y="2255365"/>
            <a:ext cx="1836000" cy="1044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6483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ld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296000"/>
            <a:ext cx="8229600" cy="576000"/>
          </a:xfrm>
        </p:spPr>
        <p:txBody>
          <a:bodyPr lIns="72000" tIns="36000" rIns="72000" bIns="36000"/>
          <a:lstStyle>
            <a:lvl1pPr algn="ctr">
              <a:defRPr/>
            </a:lvl1pPr>
          </a:lstStyle>
          <a:p>
            <a:r>
              <a:rPr lang="en-US"/>
              <a:t>RESULTS 2 COUNTRY SPECIFIC DISCUSSIONS</a:t>
            </a:r>
            <a:endParaRPr lang="de-AT"/>
          </a:p>
        </p:txBody>
      </p:sp>
      <p:sp>
        <p:nvSpPr>
          <p:cNvPr id="13" name="Textplatzhalter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4131" y="3785537"/>
            <a:ext cx="8229600" cy="1391645"/>
          </a:xfrm>
        </p:spPr>
        <p:txBody>
          <a:bodyPr lIns="72000" tIns="36000" rIns="72000" bIns="144000" anchor="ctr" anchorCtr="0"/>
          <a:lstStyle>
            <a:lvl1pPr marL="0" indent="0" algn="ctr">
              <a:buNone/>
              <a:defRPr cap="all" baseline="0"/>
            </a:lvl1pPr>
          </a:lstStyle>
          <a:p>
            <a:pPr lvl="0"/>
            <a:r>
              <a:rPr lang="en-US" dirty="0"/>
              <a:t>BLINDTEXT – Dummy text</a:t>
            </a:r>
            <a:br>
              <a:rPr lang="en-US" dirty="0"/>
            </a:br>
            <a:endParaRPr lang="en-US" dirty="0"/>
          </a:p>
        </p:txBody>
      </p:sp>
      <p:pic>
        <p:nvPicPr>
          <p:cNvPr id="19" name="Bildplatzhalter 33" descr="moldavi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r="4643"/>
          <a:stretch>
            <a:fillRect/>
          </a:stretch>
        </p:blipFill>
        <p:spPr>
          <a:xfrm>
            <a:off x="3647863" y="2304351"/>
            <a:ext cx="1842136" cy="104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8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ra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296000"/>
            <a:ext cx="8229600" cy="576000"/>
          </a:xfrm>
        </p:spPr>
        <p:txBody>
          <a:bodyPr lIns="72000" tIns="36000" rIns="72000" bIns="36000"/>
          <a:lstStyle>
            <a:lvl1pPr algn="ctr">
              <a:defRPr>
                <a:solidFill>
                  <a:srgbClr val="164194"/>
                </a:solidFill>
              </a:defRPr>
            </a:lvl1pPr>
          </a:lstStyle>
          <a:p>
            <a:r>
              <a:rPr lang="en-US" dirty="0"/>
              <a:t>RESULTS 2 COUNTRY SPECIFIC DISCUSSIONS</a:t>
            </a:r>
            <a:endParaRPr lang="de-AT" dirty="0"/>
          </a:p>
        </p:txBody>
      </p:sp>
      <p:pic>
        <p:nvPicPr>
          <p:cNvPr id="6" name="Bildplatzhalter 28" descr="ukra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8" b="7188"/>
          <a:stretch>
            <a:fillRect/>
          </a:stretch>
        </p:blipFill>
        <p:spPr>
          <a:xfrm>
            <a:off x="3654000" y="2366512"/>
            <a:ext cx="1836000" cy="1044000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3844545"/>
            <a:ext cx="8229600" cy="1391645"/>
          </a:xfrm>
        </p:spPr>
        <p:txBody>
          <a:bodyPr lIns="72000" tIns="36000" rIns="72000" bIns="144000" anchor="ctr" anchorCtr="0"/>
          <a:lstStyle>
            <a:lvl1pPr marL="0" indent="0" algn="ctr">
              <a:buNone/>
              <a:defRPr cap="all" baseline="0"/>
            </a:lvl1pPr>
          </a:lstStyle>
          <a:p>
            <a:pPr lvl="0"/>
            <a:r>
              <a:rPr lang="en-US" dirty="0"/>
              <a:t>BLINDTEXT – Dummy text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6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283336" y="2052000"/>
            <a:ext cx="8229599" cy="576000"/>
          </a:xfrm>
          <a:prstGeom prst="rect">
            <a:avLst/>
          </a:prstGeom>
          <a:noFill/>
        </p:spPr>
        <p:txBody>
          <a:bodyPr wrap="square" lIns="72000" tIns="36000" rIns="72000" bIns="36000" rtlCol="0" anchor="ctr" anchorCtr="0">
            <a:normAutofit/>
          </a:bodyPr>
          <a:lstStyle/>
          <a:p>
            <a:pPr algn="ctr"/>
            <a:r>
              <a:rPr lang="en-US" sz="2400" noProof="0" dirty="0">
                <a:solidFill>
                  <a:schemeClr val="tx2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DUMMY TEXT</a:t>
            </a:r>
            <a:endParaRPr lang="de-AT" sz="2400" dirty="0">
              <a:solidFill>
                <a:schemeClr val="tx2"/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7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22000" y="2016000"/>
            <a:ext cx="8100000" cy="4176000"/>
          </a:xfrm>
        </p:spPr>
        <p:txBody>
          <a:bodyPr/>
          <a:lstStyle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946597" cy="365125"/>
          </a:xfrm>
          <a:prstGeom prst="rect">
            <a:avLst/>
          </a:prstGeom>
        </p:spPr>
        <p:txBody>
          <a:bodyPr/>
          <a:lstStyle/>
          <a:p>
            <a:fld id="{365F6CF4-C22F-467B-969A-176C65398752}" type="datetime1">
              <a:rPr lang="de-AT" smtClean="0"/>
              <a:t>16.04.2024</a:t>
            </a:fld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>
          <a:xfrm>
            <a:off x="8197402" y="6356350"/>
            <a:ext cx="489397" cy="365125"/>
          </a:xfrm>
          <a:prstGeom prst="rect">
            <a:avLst/>
          </a:prstGeom>
        </p:spPr>
        <p:txBody>
          <a:bodyPr/>
          <a:lstStyle/>
          <a:p>
            <a:fld id="{17975BD6-1B15-4611-9DB1-37F102CD1EB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885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22000" y="2016000"/>
            <a:ext cx="3888000" cy="4176000"/>
          </a:xfrm>
        </p:spPr>
        <p:txBody>
          <a:bodyPr/>
          <a:lstStyle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901521" cy="365125"/>
          </a:xfrm>
          <a:prstGeom prst="rect">
            <a:avLst/>
          </a:prstGeom>
        </p:spPr>
        <p:txBody>
          <a:bodyPr/>
          <a:lstStyle/>
          <a:p>
            <a:fld id="{365F6CF4-C22F-467B-969A-176C65398752}" type="datetime1">
              <a:rPr lang="de-AT" smtClean="0"/>
              <a:t>16.04.2024</a:t>
            </a:fld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>
          <a:xfrm>
            <a:off x="8242478" y="6356350"/>
            <a:ext cx="444321" cy="365125"/>
          </a:xfrm>
          <a:prstGeom prst="rect">
            <a:avLst/>
          </a:prstGeom>
        </p:spPr>
        <p:txBody>
          <a:bodyPr/>
          <a:lstStyle/>
          <a:p>
            <a:fld id="{17975BD6-1B15-4611-9DB1-37F102CD1EBC}" type="slidenum">
              <a:rPr lang="de-AT" smtClean="0"/>
              <a:t>‹#›</a:t>
            </a:fld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4728815" y="2016125"/>
            <a:ext cx="3888000" cy="41751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726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Headline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60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vert="horz" lIns="72000" tIns="36000" rIns="72000" bIns="360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fld id="{12D54D6A-DBE5-4F8C-8D77-AF8BE2B657F9}" type="datetime1">
              <a:rPr lang="de-AT" smtClean="0"/>
              <a:pPr/>
              <a:t>16.04.2024</a:t>
            </a:fld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84524" y="6356350"/>
            <a:ext cx="502276" cy="365125"/>
          </a:xfrm>
          <a:prstGeom prst="rect">
            <a:avLst/>
          </a:prstGeom>
        </p:spPr>
        <p:txBody>
          <a:bodyPr vert="horz" lIns="72000" tIns="36000" rIns="72000" bIns="360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fld id="{8656D8E4-7676-4E97-BD1D-B4A983820CC1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0749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rgbClr val="164194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platzhalter 22"/>
          <p:cNvSpPr>
            <a:spLocks noGrp="1"/>
          </p:cNvSpPr>
          <p:nvPr userDrawn="1">
            <p:ph type="title"/>
          </p:nvPr>
        </p:nvSpPr>
        <p:spPr>
          <a:xfrm>
            <a:off x="522000" y="1296000"/>
            <a:ext cx="8100000" cy="57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Headline</a:t>
            </a:r>
            <a:endParaRPr lang="de-AT" dirty="0"/>
          </a:p>
        </p:txBody>
      </p:sp>
      <p:sp>
        <p:nvSpPr>
          <p:cNvPr id="24" name="Textplatzhalter 23"/>
          <p:cNvSpPr>
            <a:spLocks noGrp="1"/>
          </p:cNvSpPr>
          <p:nvPr userDrawn="1">
            <p:ph type="body" idx="1"/>
          </p:nvPr>
        </p:nvSpPr>
        <p:spPr>
          <a:xfrm>
            <a:off x="522000" y="2016000"/>
            <a:ext cx="8100000" cy="41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AT" dirty="0" err="1"/>
              <a:t>Fifth</a:t>
            </a:r>
            <a:r>
              <a:rPr lang="de-AT" dirty="0"/>
              <a:t> </a:t>
            </a:r>
            <a:r>
              <a:rPr lang="de-AT" dirty="0" err="1"/>
              <a:t>level</a:t>
            </a:r>
            <a:endParaRPr lang="de-AT" dirty="0"/>
          </a:p>
        </p:txBody>
      </p:sp>
      <p:sp>
        <p:nvSpPr>
          <p:cNvPr id="2" name="Datumsplatzhalter 1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940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fld id="{812F6426-B6D9-42D2-B5E0-D07AA1183689}" type="datetime1">
              <a:rPr lang="de-AT" smtClean="0"/>
              <a:pPr/>
              <a:t>16.04.2024</a:t>
            </a:fld>
            <a:endParaRPr lang="de-AT" dirty="0"/>
          </a:p>
        </p:txBody>
      </p:sp>
      <p:sp>
        <p:nvSpPr>
          <p:cNvPr id="11" name="Foliennummernplatzhalter 10"/>
          <p:cNvSpPr>
            <a:spLocks noGrp="1"/>
          </p:cNvSpPr>
          <p:nvPr userDrawn="1">
            <p:ph type="sldNum" sz="quarter" idx="4"/>
          </p:nvPr>
        </p:nvSpPr>
        <p:spPr>
          <a:xfrm>
            <a:off x="8126568" y="6356350"/>
            <a:ext cx="560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fld id="{2C65C77F-0813-48A0-B3DA-45A8774404AE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23" y="539357"/>
            <a:ext cx="2785456" cy="4744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4" y="300037"/>
            <a:ext cx="2990850" cy="7715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9" y="6214209"/>
            <a:ext cx="4997002" cy="5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5" r:id="rId3"/>
    <p:sldLayoutId id="2147483657" r:id="rId4"/>
    <p:sldLayoutId id="2147483652" r:id="rId5"/>
    <p:sldLayoutId id="2147483665" r:id="rId6"/>
    <p:sldLayoutId id="2147483658" r:id="rId7"/>
    <p:sldLayoutId id="2147483666" r:id="rId8"/>
    <p:sldLayoutId id="2147483662" r:id="rId9"/>
    <p:sldLayoutId id="2147483663" r:id="rId10"/>
    <p:sldLayoutId id="2147483659" r:id="rId11"/>
    <p:sldLayoutId id="2147483664" r:id="rId12"/>
    <p:sldLayoutId id="2147483660" r:id="rId13"/>
    <p:sldLayoutId id="2147483661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rgbClr val="164194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iaralex@ukr.net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9562" y="474454"/>
            <a:ext cx="8522897" cy="371798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Calibri"/>
                <a:ea typeface="Ebrima"/>
                <a:cs typeface="Calibri"/>
              </a:rPr>
              <a:t/>
            </a:r>
            <a:br>
              <a:rPr lang="en-US" sz="2800" b="1" dirty="0" smtClean="0">
                <a:latin typeface="Calibri"/>
                <a:ea typeface="Ebrima"/>
                <a:cs typeface="Calibri"/>
              </a:rPr>
            </a:br>
            <a:r>
              <a:rPr lang="uk-UA" sz="2800" b="1" dirty="0" smtClean="0">
                <a:latin typeface="Calibri"/>
                <a:ea typeface="Ebrima"/>
                <a:cs typeface="Calibri"/>
              </a:rPr>
              <a:t>                                                                   </a:t>
            </a:r>
            <a:r>
              <a:rPr lang="uk-UA" sz="2200" b="1" i="1" dirty="0" smtClean="0">
                <a:latin typeface="Calibri"/>
                <a:ea typeface="Ebrima"/>
                <a:cs typeface="Calibri"/>
              </a:rPr>
              <a:t>Громадські обговорення</a:t>
            </a:r>
            <a:r>
              <a:rPr lang="uk-UA" sz="2800" b="1" dirty="0" smtClean="0">
                <a:latin typeface="Calibri"/>
                <a:ea typeface="Ebrima"/>
                <a:cs typeface="Calibri"/>
              </a:rPr>
              <a:t/>
            </a:r>
            <a:br>
              <a:rPr lang="uk-UA" sz="2800" b="1" dirty="0" smtClean="0">
                <a:latin typeface="Calibri"/>
                <a:ea typeface="Ebrima"/>
                <a:cs typeface="Calibri"/>
              </a:rPr>
            </a:br>
            <a:r>
              <a:rPr lang="en-US" sz="2800" b="1" dirty="0">
                <a:latin typeface="Calibri"/>
                <a:ea typeface="Ebrima"/>
                <a:cs typeface="Calibri"/>
              </a:rPr>
              <a:t/>
            </a:r>
            <a:br>
              <a:rPr lang="en-US" sz="2800" b="1" dirty="0">
                <a:latin typeface="Calibri"/>
                <a:ea typeface="Ebrima"/>
                <a:cs typeface="Calibri"/>
              </a:rPr>
            </a:br>
            <a:r>
              <a:rPr lang="uk-UA" sz="2800" b="1" smtClean="0">
                <a:latin typeface="Calibri"/>
                <a:ea typeface="Ebrima"/>
                <a:cs typeface="Calibri"/>
              </a:rPr>
              <a:t>ПЛАН </a:t>
            </a:r>
            <a:r>
              <a:rPr lang="uk-UA" sz="2800" b="1" dirty="0" smtClean="0">
                <a:latin typeface="Calibri"/>
                <a:ea typeface="Ebrima"/>
                <a:cs typeface="Calibri"/>
              </a:rPr>
              <a:t>УПРАВЛІННЯ РІЧКОВИМ БАСЕЙНОМ </a:t>
            </a:r>
            <a:r>
              <a:rPr lang="uk-UA" sz="2800" b="1" dirty="0" err="1" smtClean="0">
                <a:latin typeface="Calibri"/>
                <a:ea typeface="Ebrima"/>
                <a:cs typeface="Calibri"/>
              </a:rPr>
              <a:t>дНІСТРА</a:t>
            </a:r>
            <a:r>
              <a:rPr lang="uk-UA" sz="2800" b="1" dirty="0" smtClean="0">
                <a:latin typeface="Calibri"/>
                <a:ea typeface="Ebrima"/>
                <a:cs typeface="Calibri"/>
              </a:rPr>
              <a:t/>
            </a:r>
            <a:br>
              <a:rPr lang="uk-UA" sz="2800" b="1" dirty="0" smtClean="0">
                <a:latin typeface="Calibri"/>
                <a:ea typeface="Ebrima"/>
                <a:cs typeface="Calibri"/>
              </a:rPr>
            </a:br>
            <a:r>
              <a:rPr lang="uk-UA" sz="2800" b="1" dirty="0" smtClean="0">
                <a:latin typeface="Calibri"/>
                <a:ea typeface="Ebrima"/>
                <a:cs typeface="Calibri"/>
              </a:rPr>
              <a:t>2025 - 2030</a:t>
            </a:r>
            <a:br>
              <a:rPr lang="uk-UA" sz="2800" b="1" dirty="0" smtClean="0">
                <a:latin typeface="Calibri"/>
                <a:ea typeface="Ebrima"/>
                <a:cs typeface="Calibri"/>
              </a:rPr>
            </a:br>
            <a:r>
              <a:rPr lang="uk-UA" sz="2800" dirty="0" smtClean="0">
                <a:latin typeface="Calibri"/>
                <a:ea typeface="Ebrima"/>
                <a:cs typeface="Calibri"/>
              </a:rPr>
              <a:t/>
            </a:r>
            <a:br>
              <a:rPr lang="uk-UA" sz="2800" dirty="0" smtClean="0">
                <a:latin typeface="Calibri"/>
                <a:ea typeface="Ebrima"/>
                <a:cs typeface="Calibri"/>
              </a:rPr>
            </a:br>
            <a:r>
              <a:rPr lang="uk-UA" sz="2800" dirty="0" smtClean="0"/>
              <a:t>ЩО ЦЕ, НАВІЩО І ПРО ЩО ?</a:t>
            </a:r>
            <a:endParaRPr lang="fr-FR" sz="2800" b="1" dirty="0" err="1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814888" y="4192437"/>
            <a:ext cx="7928702" cy="1371602"/>
          </a:xfrm>
        </p:spPr>
        <p:txBody>
          <a:bodyPr/>
          <a:lstStyle/>
          <a:p>
            <a:pPr algn="r"/>
            <a:endParaRPr lang="uk-UA" sz="2500" b="1" cap="all" dirty="0">
              <a:solidFill>
                <a:srgbClr val="164194"/>
              </a:solidFill>
              <a:latin typeface="Calibri"/>
              <a:ea typeface="Ebrima"/>
              <a:cs typeface="Calibri"/>
            </a:endParaRPr>
          </a:p>
          <a:p>
            <a:pPr algn="r"/>
            <a:r>
              <a:rPr lang="uk-UA" sz="2400" b="1" dirty="0" smtClean="0"/>
              <a:t>Олексій </a:t>
            </a:r>
            <a:r>
              <a:rPr lang="uk-UA" sz="2400" b="1" dirty="0" err="1" smtClean="0"/>
              <a:t>Ярошевич</a:t>
            </a:r>
            <a:endParaRPr lang="uk-UA" sz="2400" b="1" dirty="0" smtClean="0"/>
          </a:p>
          <a:p>
            <a:pPr algn="r"/>
            <a:r>
              <a:rPr lang="uk-UA" sz="2000" dirty="0" err="1" smtClean="0"/>
              <a:t>Блю</a:t>
            </a:r>
            <a:r>
              <a:rPr lang="uk-UA" sz="2000" dirty="0" smtClean="0"/>
              <a:t> </a:t>
            </a:r>
            <a:r>
              <a:rPr lang="uk-UA" sz="2000" dirty="0" err="1" smtClean="0"/>
              <a:t>Ріверз</a:t>
            </a:r>
            <a:r>
              <a:rPr lang="uk-UA" sz="2000" dirty="0" smtClean="0"/>
              <a:t> Екологічний Консалтинг</a:t>
            </a:r>
          </a:p>
          <a:p>
            <a:pPr algn="ctr"/>
            <a:r>
              <a:rPr lang="uk-UA" sz="1600" cap="all" dirty="0" smtClean="0">
                <a:solidFill>
                  <a:srgbClr val="164194"/>
                </a:solidFill>
                <a:latin typeface="Calibri"/>
                <a:ea typeface="Ebrima"/>
                <a:cs typeface="Calibri"/>
              </a:rPr>
              <a:t>25 квітня </a:t>
            </a:r>
            <a:r>
              <a:rPr lang="uk-UA" sz="1600" cap="all" dirty="0">
                <a:solidFill>
                  <a:srgbClr val="164194"/>
                </a:solidFill>
                <a:latin typeface="Calibri"/>
                <a:ea typeface="Ebrima"/>
                <a:cs typeface="Calibri"/>
              </a:rPr>
              <a:t>2024 р.</a:t>
            </a:r>
          </a:p>
          <a:p>
            <a:pPr algn="ctr"/>
            <a:r>
              <a:rPr lang="uk-UA" sz="1600" cap="all" dirty="0" err="1" smtClean="0">
                <a:solidFill>
                  <a:srgbClr val="164194"/>
                </a:solidFill>
                <a:latin typeface="Calibri"/>
                <a:ea typeface="Ebrima"/>
                <a:cs typeface="Calibri"/>
              </a:rPr>
              <a:t>ІВАНО-Франківськ</a:t>
            </a:r>
            <a:endParaRPr lang="en-US" sz="1600" cap="all" dirty="0">
              <a:solidFill>
                <a:srgbClr val="164194"/>
              </a:solidFill>
              <a:latin typeface="Calibri"/>
              <a:ea typeface="Ebrima"/>
              <a:cs typeface="Calibri"/>
            </a:endParaRPr>
          </a:p>
          <a:p>
            <a:endParaRPr lang="uk-UA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147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ПУРБ</a:t>
            </a:r>
            <a:r>
              <a:rPr lang="uk-UA" b="1" dirty="0"/>
              <a:t> </a:t>
            </a:r>
            <a:r>
              <a:rPr lang="uk-UA" b="1" dirty="0" smtClean="0"/>
              <a:t>– які цілі і на коли?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fontAlgn="base"/>
            <a:r>
              <a:rPr lang="uk-UA" sz="2400" dirty="0" smtClean="0"/>
              <a:t>Досягнення/збереження </a:t>
            </a:r>
            <a:r>
              <a:rPr lang="uk-UA" sz="2400" dirty="0"/>
              <a:t>доброго екологічного та хімічного станів масивів поверхневих вод       </a:t>
            </a:r>
          </a:p>
          <a:p>
            <a:pPr fontAlgn="base"/>
            <a:endParaRPr lang="en-US" sz="2400" dirty="0"/>
          </a:p>
          <a:p>
            <a:pPr fontAlgn="base"/>
            <a:r>
              <a:rPr lang="uk-UA" sz="2400" dirty="0"/>
              <a:t>Досягнення/збереження</a:t>
            </a:r>
            <a:r>
              <a:rPr lang="uk-UA" sz="2400" dirty="0" smtClean="0"/>
              <a:t> </a:t>
            </a:r>
            <a:r>
              <a:rPr lang="uk-UA" sz="2400" dirty="0"/>
              <a:t>кількісного та хімічного станів масивів підземних вод </a:t>
            </a:r>
            <a:endParaRPr lang="uk-UA" sz="2400" dirty="0" smtClean="0"/>
          </a:p>
          <a:p>
            <a:pPr fontAlgn="base"/>
            <a:endParaRPr lang="uk-UA" sz="2400" dirty="0"/>
          </a:p>
          <a:p>
            <a:pPr fontAlgn="base"/>
            <a:r>
              <a:rPr lang="uk-UA" sz="2400" dirty="0" smtClean="0"/>
              <a:t>На перший цикл до 2030 року: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uk-UA" sz="2400" dirty="0" smtClean="0"/>
              <a:t>Зберегти добрий стан МПВ, де він є зараз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uk-UA" sz="2400" dirty="0" smtClean="0"/>
              <a:t>Покращення стану до доброго для 5 % МПВ / </a:t>
            </a:r>
            <a:r>
              <a:rPr lang="uk-UA" sz="2400" dirty="0" err="1" smtClean="0"/>
              <a:t>МПзВ</a:t>
            </a:r>
            <a:endParaRPr lang="uk-UA" sz="2400" dirty="0" smtClean="0"/>
          </a:p>
          <a:p>
            <a:pPr fontAlgn="base"/>
            <a:r>
              <a:rPr lang="uk-UA" sz="2400" dirty="0" smtClean="0"/>
              <a:t>Досягнення доброго стану всіх </a:t>
            </a:r>
            <a:r>
              <a:rPr lang="uk-UA" sz="2400" dirty="0"/>
              <a:t>МПВ / </a:t>
            </a:r>
            <a:r>
              <a:rPr lang="uk-UA" sz="2400" dirty="0" err="1" smtClean="0"/>
              <a:t>МПзВ</a:t>
            </a:r>
            <a:r>
              <a:rPr lang="uk-UA" sz="2400" dirty="0" smtClean="0"/>
              <a:t> до 2042 року</a:t>
            </a:r>
            <a:endParaRPr lang="uk-UA" sz="2400" dirty="0"/>
          </a:p>
          <a:p>
            <a:pPr marL="0" indent="0" fontAlgn="base">
              <a:buNone/>
            </a:pPr>
            <a:endParaRPr lang="uk-UA" sz="2400" dirty="0"/>
          </a:p>
          <a:p>
            <a:pPr marL="0" indent="0">
              <a:buNone/>
            </a:pP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1028846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ПУРБ</a:t>
            </a:r>
            <a:r>
              <a:rPr lang="uk-UA" b="1" dirty="0"/>
              <a:t> </a:t>
            </a:r>
            <a:r>
              <a:rPr lang="uk-UA" b="1" dirty="0" smtClean="0"/>
              <a:t>– про воду, але про що саме?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</a:p>
          <a:p>
            <a:r>
              <a:rPr lang="uk-UA" sz="2400" dirty="0"/>
              <a:t>д</a:t>
            </a:r>
            <a:r>
              <a:rPr lang="uk-UA" sz="2400" dirty="0" smtClean="0"/>
              <a:t>исертація, монографія, збірка статей, альманах спогадів</a:t>
            </a:r>
          </a:p>
          <a:p>
            <a:r>
              <a:rPr lang="uk-UA" sz="2400" dirty="0" smtClean="0"/>
              <a:t>про паводки та затоплення, питну/водопровідну воду </a:t>
            </a:r>
          </a:p>
          <a:p>
            <a:pPr marL="0" indent="0">
              <a:buNone/>
            </a:pPr>
            <a:endParaRPr lang="uk-UA" sz="2400" dirty="0"/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  <a:p>
            <a:r>
              <a:rPr lang="uk-UA" sz="2400" dirty="0" smtClean="0"/>
              <a:t>про покращення/збереження доброго стану вод</a:t>
            </a:r>
            <a:endParaRPr lang="uk-UA" sz="2400" dirty="0"/>
          </a:p>
          <a:p>
            <a:r>
              <a:rPr lang="uk-UA" sz="2400" dirty="0" smtClean="0"/>
              <a:t>поверхневі, підземні води, а також морські прибережні</a:t>
            </a:r>
          </a:p>
          <a:p>
            <a:r>
              <a:rPr lang="uk-UA" sz="2400" dirty="0" smtClean="0"/>
              <a:t>структурований урядовий документ, який розроблений у повній відповідності до норм ЄС, чіткою ціллю та термінами і заходами задля її досягнення </a:t>
            </a:r>
          </a:p>
        </p:txBody>
      </p:sp>
    </p:spTree>
    <p:extLst>
      <p:ext uri="{BB962C8B-B14F-4D97-AF65-F5344CB8AC3E}">
        <p14:creationId xmlns:p14="http://schemas.microsoft.com/office/powerpoint/2010/main" val="3637609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ПУРБ</a:t>
            </a:r>
            <a:r>
              <a:rPr lang="uk-UA" b="1" dirty="0"/>
              <a:t> </a:t>
            </a:r>
            <a:r>
              <a:rPr lang="uk-UA" b="1" dirty="0" smtClean="0"/>
              <a:t>– звідки гроші?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sz="2400" dirty="0" smtClean="0"/>
              <a:t>Державний та місцевий бюджети</a:t>
            </a:r>
          </a:p>
          <a:p>
            <a:pPr algn="just"/>
            <a:r>
              <a:rPr lang="uk-UA" sz="2400" dirty="0" smtClean="0"/>
              <a:t>Міжнародна технічна допомога, гранти</a:t>
            </a:r>
          </a:p>
          <a:p>
            <a:pPr algn="just"/>
            <a:endParaRPr lang="uk-UA" sz="2400" dirty="0" smtClean="0"/>
          </a:p>
          <a:p>
            <a:pPr algn="just"/>
            <a:endParaRPr lang="uk-UA" sz="2400" dirty="0"/>
          </a:p>
          <a:p>
            <a:pPr algn="just"/>
            <a:endParaRPr lang="uk-UA" sz="2400" dirty="0" smtClean="0"/>
          </a:p>
          <a:p>
            <a:pPr algn="just"/>
            <a:r>
              <a:rPr lang="en-US" sz="2400" dirty="0" smtClean="0"/>
              <a:t>Ukraine Facility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Компонент </a:t>
            </a:r>
            <a:r>
              <a:rPr lang="uk-UA" sz="2400" dirty="0"/>
              <a:t>І - </a:t>
            </a:r>
            <a:r>
              <a:rPr lang="uk-UA" sz="2400" i="1" dirty="0"/>
              <a:t>фінансова підтримка держави у формі грантів та кредитів. </a:t>
            </a:r>
            <a:r>
              <a:rPr lang="uk-UA" sz="2400" i="1" dirty="0" smtClean="0"/>
              <a:t>Щоб </a:t>
            </a:r>
            <a:r>
              <a:rPr lang="uk-UA" sz="2400" i="1" dirty="0"/>
              <a:t>отримати доступ до цієї підтримки, Уряд України повинен буде підготувати План відновлення, реконструкції та модернізації країни та детально описати реформи та інвестиції, які він має намір здійснити в рамках процесу вступу до ЄС.  </a:t>
            </a:r>
            <a:endParaRPr lang="uk-UA" sz="2400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2" t="14712" r="33793" b="5594"/>
          <a:stretch/>
        </p:blipFill>
        <p:spPr bwMode="auto">
          <a:xfrm>
            <a:off x="6391275" y="996454"/>
            <a:ext cx="2230725" cy="329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317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ПУРБ– хто розробляв?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just"/>
            <a:endParaRPr lang="uk-UA" sz="2400" dirty="0" smtClean="0"/>
          </a:p>
          <a:p>
            <a:pPr algn="just"/>
            <a:r>
              <a:rPr lang="uk-UA" sz="2400" dirty="0"/>
              <a:t>Б</a:t>
            </a:r>
            <a:r>
              <a:rPr lang="uk-UA" sz="2400" dirty="0" smtClean="0"/>
              <a:t>асейнове управління Дністра</a:t>
            </a:r>
          </a:p>
          <a:p>
            <a:pPr algn="just"/>
            <a:r>
              <a:rPr lang="uk-UA" sz="2400" dirty="0" smtClean="0"/>
              <a:t>Команда національних експертів, які мають досвід розробки ПУРБ в країнах ЄС</a:t>
            </a:r>
          </a:p>
          <a:p>
            <a:pPr algn="just"/>
            <a:r>
              <a:rPr lang="uk-UA" sz="2400" dirty="0" smtClean="0"/>
              <a:t>За технічної підтримки Програми </a:t>
            </a:r>
            <a:r>
              <a:rPr lang="en-US" sz="2400" dirty="0" smtClean="0"/>
              <a:t>EU4Environment</a:t>
            </a:r>
            <a:r>
              <a:rPr lang="uk-UA" sz="2400" dirty="0" smtClean="0"/>
              <a:t>, а саме експертів – розробників ПУРБ з Франції, Австрії </a:t>
            </a:r>
          </a:p>
          <a:p>
            <a:pPr algn="just"/>
            <a:r>
              <a:rPr lang="uk-UA" sz="2400" dirty="0" smtClean="0"/>
              <a:t>З врахуванням досвіду сусідніх країн – Словаччини, Угорщини, Румунії, а також Литви та Польщі</a:t>
            </a:r>
          </a:p>
          <a:p>
            <a:pPr algn="just"/>
            <a:r>
              <a:rPr lang="uk-UA" sz="2400" dirty="0" smtClean="0"/>
              <a:t>Обговорення та консультації на національному та басейновому рівні</a:t>
            </a:r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just">
              <a:buNone/>
            </a:pP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2460885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2428874"/>
            <a:ext cx="8100000" cy="390525"/>
          </a:xfrm>
        </p:spPr>
        <p:txBody>
          <a:bodyPr>
            <a:noAutofit/>
          </a:bodyPr>
          <a:lstStyle/>
          <a:p>
            <a:r>
              <a:rPr lang="uk-UA" b="1" dirty="0" smtClean="0"/>
              <a:t>ПУРБ - ЦЕ ВІКНО </a:t>
            </a:r>
            <a:br>
              <a:rPr lang="uk-UA" b="1" dirty="0" smtClean="0"/>
            </a:br>
            <a:r>
              <a:rPr lang="uk-UA" b="1" dirty="0" smtClean="0"/>
              <a:t>МОЖЛИВОСТЕЙ </a:t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  </a:t>
            </a:r>
            <a:endParaRPr lang="de-AT" b="1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521999" y="4520241"/>
            <a:ext cx="3887999" cy="61247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European Union for Environment - Water Resources and Environmental Data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522001" y="3711911"/>
            <a:ext cx="1540886" cy="808330"/>
          </a:xfrm>
        </p:spPr>
        <p:txBody>
          <a:bodyPr>
            <a:noAutofit/>
          </a:bodyPr>
          <a:lstStyle/>
          <a:p>
            <a:r>
              <a:rPr lang="en-US" dirty="0" smtClean="0">
                <a:hlinkClick r:id="rId2"/>
              </a:rPr>
              <a:t>iaralex@ukr.net</a:t>
            </a:r>
            <a:endParaRPr lang="en-US" dirty="0"/>
          </a:p>
          <a:p>
            <a:r>
              <a:rPr lang="uk-UA" dirty="0" smtClean="0"/>
              <a:t> 38</a:t>
            </a:r>
            <a:r>
              <a:rPr lang="en-US" dirty="0" smtClean="0"/>
              <a:t>0</a:t>
            </a:r>
            <a:r>
              <a:rPr lang="uk-UA" dirty="0" smtClean="0"/>
              <a:t> </a:t>
            </a:r>
            <a:r>
              <a:rPr lang="en-US" dirty="0" smtClean="0"/>
              <a:t>67 2091208</a:t>
            </a:r>
            <a:endParaRPr lang="fr-FR" dirty="0"/>
          </a:p>
        </p:txBody>
      </p:sp>
      <p:sp>
        <p:nvSpPr>
          <p:cNvPr id="4" name="AutoShape 2" descr="17113585841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762125"/>
            <a:ext cx="4714875" cy="336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960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ПРОЕКТИ ПУРБ, грудень 2023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975BD6-1B15-4611-9DB1-37F102CD1EBC}" type="slidenum">
              <a:rPr lang="de-AT" smtClean="0"/>
              <a:t>2</a:t>
            </a:fld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" y="2016000"/>
            <a:ext cx="8100000" cy="41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57925" y="2156604"/>
            <a:ext cx="223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mepr.gov.ua 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davr.gov.ua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9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ПЛАН УПРАВЛІННЯ РІЧКОВИМ БАСЕЙНОМ (ПУРБ) –ЩО ЦЕ?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endParaRPr lang="uk-UA" sz="2400" dirty="0" smtClean="0"/>
          </a:p>
          <a:p>
            <a:pPr marL="0" indent="0" fontAlgn="base">
              <a:buNone/>
            </a:pPr>
            <a:r>
              <a:rPr lang="uk-UA" sz="2400" dirty="0" smtClean="0"/>
              <a:t>це </a:t>
            </a:r>
            <a:r>
              <a:rPr lang="uk-UA" sz="2400" b="1" dirty="0"/>
              <a:t>інструмент</a:t>
            </a:r>
            <a:r>
              <a:rPr lang="uk-UA" sz="2400" dirty="0"/>
              <a:t> для </a:t>
            </a:r>
            <a:r>
              <a:rPr lang="uk-UA" sz="2400" b="1" dirty="0"/>
              <a:t>досягнення </a:t>
            </a:r>
            <a:r>
              <a:rPr lang="uk-UA" sz="2400" b="1" dirty="0" smtClean="0"/>
              <a:t>екологічних цілей</a:t>
            </a:r>
            <a:r>
              <a:rPr lang="uk-UA" sz="2400" dirty="0" smtClean="0"/>
              <a:t>, а саме</a:t>
            </a:r>
            <a:r>
              <a:rPr lang="en-US" sz="2400" dirty="0" smtClean="0"/>
              <a:t>:</a:t>
            </a:r>
          </a:p>
          <a:p>
            <a:pPr marL="0" indent="0" fontAlgn="base">
              <a:buNone/>
            </a:pPr>
            <a:endParaRPr lang="en-US" sz="2400" dirty="0"/>
          </a:p>
          <a:p>
            <a:pPr marL="0" indent="0" fontAlgn="base">
              <a:buNone/>
            </a:pPr>
            <a:endParaRPr lang="en-US" sz="2400" dirty="0" smtClean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uk-UA" sz="2400" dirty="0" smtClean="0"/>
              <a:t>досягнення / збереження доброго екологічного </a:t>
            </a:r>
            <a:r>
              <a:rPr lang="uk-UA" sz="2400" dirty="0"/>
              <a:t>та хімічного станів масивів поверхневих вод </a:t>
            </a:r>
            <a:r>
              <a:rPr lang="uk-UA" sz="2400" dirty="0" smtClean="0"/>
              <a:t>      </a:t>
            </a:r>
            <a:endParaRPr lang="uk-UA" sz="2400" dirty="0"/>
          </a:p>
          <a:p>
            <a:pPr fontAlgn="base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uk-UA" sz="2400" dirty="0"/>
              <a:t>досягнення / збереження доброго кількісного та хімічного станів масивів підземних вод 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34185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ПУРБ</a:t>
            </a:r>
            <a:r>
              <a:rPr lang="uk-UA" b="1" dirty="0"/>
              <a:t> </a:t>
            </a:r>
            <a:r>
              <a:rPr lang="uk-UA" b="1" dirty="0" smtClean="0"/>
              <a:t>– забаганка або вимога?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uk-UA" sz="2400" dirty="0" smtClean="0"/>
          </a:p>
          <a:p>
            <a:r>
              <a:rPr lang="uk-UA" sz="2400" dirty="0" smtClean="0"/>
              <a:t>Норма </a:t>
            </a:r>
            <a:r>
              <a:rPr lang="uk-UA" sz="2400" dirty="0"/>
              <a:t>законодавства </a:t>
            </a:r>
            <a:r>
              <a:rPr lang="uk-UA" sz="2400" dirty="0" smtClean="0"/>
              <a:t>ЄС </a:t>
            </a:r>
            <a:endParaRPr lang="uk-UA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uk-UA" sz="2400" dirty="0" smtClean="0"/>
              <a:t>Водна </a:t>
            </a:r>
            <a:r>
              <a:rPr lang="uk-UA" sz="2400" dirty="0"/>
              <a:t>Рамкова Директива ЄС, </a:t>
            </a:r>
            <a:r>
              <a:rPr lang="uk-UA" sz="2400" dirty="0" smtClean="0"/>
              <a:t>2000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uk-UA" sz="2400" dirty="0"/>
          </a:p>
          <a:p>
            <a:pPr marL="457200" lvl="1" indent="0" algn="ctr">
              <a:buNone/>
            </a:pPr>
            <a:r>
              <a:rPr lang="uk-UA" sz="2400" b="1" dirty="0" smtClean="0"/>
              <a:t>Україна – країна-кандидат на членство в ЄС з червня 2022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uk-UA" sz="2400" dirty="0" smtClean="0"/>
              <a:t>Норма водного законодавства України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uk-UA" sz="2400" dirty="0" smtClean="0"/>
              <a:t>Водний кодекс  (зі змінами 2016)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uk-UA" sz="2400" dirty="0" smtClean="0"/>
              <a:t>Постанова КМУ № 336, 2017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uk-UA" sz="2400" dirty="0" smtClean="0"/>
              <a:t>Затверджується розпорядженням КМУ</a:t>
            </a:r>
          </a:p>
          <a:p>
            <a:pPr marL="457200" lvl="1" indent="0">
              <a:buNone/>
            </a:pPr>
            <a:endParaRPr lang="uk-UA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Ø"/>
            </a:pP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813562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ПУРБ</a:t>
            </a:r>
            <a:r>
              <a:rPr lang="uk-UA" b="1" dirty="0"/>
              <a:t> </a:t>
            </a:r>
            <a:r>
              <a:rPr lang="uk-UA" b="1" dirty="0" smtClean="0"/>
              <a:t>– що є головною управлінською одиницею?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522000" y="2016000"/>
            <a:ext cx="8380460" cy="4176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8000" dirty="0" smtClean="0"/>
              <a:t> </a:t>
            </a:r>
          </a:p>
          <a:p>
            <a:pPr marL="0" indent="0">
              <a:buNone/>
            </a:pPr>
            <a:r>
              <a:rPr lang="uk-UA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МАСИВ ПОВЕРХНЕВИХ ВОД (МПВ) </a:t>
            </a:r>
          </a:p>
          <a:p>
            <a:pPr marL="0" indent="0">
              <a:buNone/>
            </a:pPr>
            <a:endParaRPr lang="uk-UA" sz="8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8000" dirty="0"/>
              <a:t>в</a:t>
            </a:r>
            <a:r>
              <a:rPr lang="uk-UA" sz="8000" dirty="0" smtClean="0"/>
              <a:t>ся річка від витоку до гирла АБО її частина, яка відрізняється від іншої, наприклад, водністю, морфологією русла та заплави, геологічним складом порід </a:t>
            </a:r>
          </a:p>
          <a:p>
            <a:r>
              <a:rPr lang="uk-UA" sz="8000" dirty="0"/>
              <a:t>е</a:t>
            </a:r>
            <a:r>
              <a:rPr lang="uk-UA" sz="8000" dirty="0" smtClean="0"/>
              <a:t>кологічний та хімічний стан встановлюється саме МПВ, а не річки чи річкового басейну</a:t>
            </a:r>
          </a:p>
          <a:p>
            <a:r>
              <a:rPr lang="uk-UA" sz="8000" dirty="0"/>
              <a:t>з</a:t>
            </a:r>
            <a:r>
              <a:rPr lang="uk-UA" sz="8000" dirty="0" smtClean="0"/>
              <a:t>аходи для покращення / збереження стану є адресними, тобто для конкретного МПВ</a:t>
            </a:r>
          </a:p>
          <a:p>
            <a:pPr marL="0" indent="0">
              <a:buNone/>
            </a:pPr>
            <a:endParaRPr lang="uk-UA" sz="8000" dirty="0"/>
          </a:p>
          <a:p>
            <a:pPr marL="0" indent="0">
              <a:buNone/>
            </a:pPr>
            <a:r>
              <a:rPr lang="uk-UA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МАСИВ ПІДЗЕМНИХ ВОД (</a:t>
            </a:r>
            <a:r>
              <a:rPr lang="uk-UA" sz="8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МПзВ</a:t>
            </a:r>
            <a:r>
              <a:rPr lang="uk-UA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uk-UA" sz="8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8000" dirty="0"/>
              <a:t>я</a:t>
            </a:r>
            <a:r>
              <a:rPr lang="uk-UA" sz="8000" dirty="0" smtClean="0"/>
              <a:t>к правило верхні водоносні шари, які </a:t>
            </a:r>
            <a:r>
              <a:rPr lang="uk-UA" sz="8000" dirty="0" err="1" smtClean="0"/>
              <a:t>гідравлічно</a:t>
            </a:r>
            <a:r>
              <a:rPr lang="uk-UA" sz="8000" dirty="0" smtClean="0"/>
              <a:t> пов'язані з поверхнею та використовуються для водоспоживання </a:t>
            </a:r>
            <a:endParaRPr lang="uk-UA" sz="8000" dirty="0"/>
          </a:p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 </a:t>
            </a:r>
          </a:p>
          <a:p>
            <a:pPr marL="0" indent="0">
              <a:buNone/>
            </a:pP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247506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ПУРБ</a:t>
            </a:r>
            <a:r>
              <a:rPr lang="uk-UA" b="1" dirty="0"/>
              <a:t> </a:t>
            </a:r>
            <a:r>
              <a:rPr lang="uk-UA" b="1" dirty="0" smtClean="0"/>
              <a:t>– ДЛЯ ЯКИХ водних об'єктів?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522000" y="2016000"/>
            <a:ext cx="8380460" cy="4176000"/>
          </a:xfrm>
        </p:spPr>
        <p:txBody>
          <a:bodyPr>
            <a:normAutofit/>
          </a:bodyPr>
          <a:lstStyle/>
          <a:p>
            <a:endParaRPr lang="uk-UA" sz="2400" dirty="0" smtClean="0"/>
          </a:p>
          <a:p>
            <a:endParaRPr lang="uk-UA" sz="2400" dirty="0"/>
          </a:p>
          <a:p>
            <a:r>
              <a:rPr lang="uk-UA" sz="2400" dirty="0" smtClean="0"/>
              <a:t>Для кожного з 9 визначених річкових басейнів України</a:t>
            </a:r>
          </a:p>
          <a:p>
            <a:pPr marL="0" indent="0">
              <a:buNone/>
            </a:pPr>
            <a:endParaRPr lang="uk-UA" sz="2400" dirty="0" smtClean="0"/>
          </a:p>
          <a:p>
            <a:r>
              <a:rPr lang="uk-UA" sz="2400" dirty="0" smtClean="0"/>
              <a:t>ПУРБ  Дністра – один документ</a:t>
            </a:r>
          </a:p>
          <a:p>
            <a:endParaRPr lang="en-US" sz="2400" dirty="0" smtClean="0"/>
          </a:p>
          <a:p>
            <a:r>
              <a:rPr lang="uk-UA" sz="2400" dirty="0" smtClean="0"/>
              <a:t>ПУРБ Дністра Польща (2021-2027) та Молдова (2024-2029)</a:t>
            </a:r>
          </a:p>
          <a:p>
            <a:pPr marL="457200" lvl="1" indent="0">
              <a:buNone/>
            </a:pP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236299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/>
              <a:t>ПУРБ </a:t>
            </a:r>
            <a:r>
              <a:rPr lang="uk-UA" b="1" dirty="0" err="1" smtClean="0"/>
              <a:t>дністра</a:t>
            </a:r>
            <a:r>
              <a:rPr lang="uk-UA" b="1" dirty="0" smtClean="0"/>
              <a:t> </a:t>
            </a:r>
            <a:r>
              <a:rPr lang="uk-UA" b="1" dirty="0" smtClean="0"/>
              <a:t>– ДЛЯ ЯКИХ категорій водних об'єктів?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522000" y="2016000"/>
            <a:ext cx="8380460" cy="417600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Річки, озера, істотно змінені та штучні, перехідні, прибережні</a:t>
            </a:r>
          </a:p>
          <a:p>
            <a:r>
              <a:rPr lang="uk-UA" sz="2400" dirty="0" smtClean="0"/>
              <a:t>Лише для річок довше 10 км та озер більше 0,5 </a:t>
            </a:r>
            <a:r>
              <a:rPr lang="uk-UA" sz="2400" dirty="0" err="1" smtClean="0"/>
              <a:t>кв.км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Але є виключення для більш менших </a:t>
            </a:r>
          </a:p>
          <a:p>
            <a:endParaRPr lang="uk-UA" sz="2400" dirty="0" smtClean="0"/>
          </a:p>
          <a:p>
            <a:r>
              <a:rPr lang="uk-UA" sz="2400" smtClean="0"/>
              <a:t>Басейн </a:t>
            </a:r>
            <a:r>
              <a:rPr lang="uk-UA" sz="2400" smtClean="0"/>
              <a:t>Дністра</a:t>
            </a:r>
            <a:r>
              <a:rPr lang="uk-UA" sz="2400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uk-UA" sz="2400" dirty="0" smtClean="0"/>
              <a:t>Річок - 499, озер – </a:t>
            </a:r>
            <a:r>
              <a:rPr lang="en-US" sz="2400" dirty="0" smtClean="0"/>
              <a:t>1</a:t>
            </a:r>
            <a:r>
              <a:rPr lang="uk-UA" sz="2400" dirty="0" smtClean="0"/>
              <a:t>0, перехідні – 2, прибережні – 1,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uk-UA" sz="2400" dirty="0" smtClean="0"/>
              <a:t>МПВ – 1154, з них істотно змінених та штучних – 316 / </a:t>
            </a:r>
            <a:r>
              <a:rPr lang="uk-UA" sz="2400" b="1" dirty="0" smtClean="0"/>
              <a:t>27 %</a:t>
            </a:r>
            <a:endParaRPr lang="uk-UA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uk-UA" sz="2400" dirty="0" err="1" smtClean="0"/>
              <a:t>МПзВ</a:t>
            </a:r>
            <a:r>
              <a:rPr lang="uk-UA" sz="2400" dirty="0" smtClean="0"/>
              <a:t> – 20</a:t>
            </a:r>
          </a:p>
          <a:p>
            <a:pPr marL="457200" lvl="1" indent="0">
              <a:buNone/>
            </a:pPr>
            <a:endParaRPr lang="uk-UA" sz="2400" dirty="0" smtClean="0"/>
          </a:p>
          <a:p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168171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ПУРБ</a:t>
            </a:r>
            <a:r>
              <a:rPr lang="uk-UA" b="1" dirty="0"/>
              <a:t> </a:t>
            </a:r>
            <a:r>
              <a:rPr lang="uk-UA" b="1" dirty="0" smtClean="0"/>
              <a:t>СТРУКТУРА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Має чітко визначену структуру </a:t>
            </a:r>
          </a:p>
          <a:p>
            <a:r>
              <a:rPr lang="uk-UA" sz="2400" dirty="0" smtClean="0"/>
              <a:t>Аналогічну структурі ПУРБ будь-якої річки ЄС</a:t>
            </a:r>
          </a:p>
          <a:p>
            <a:r>
              <a:rPr lang="uk-UA" sz="2400" dirty="0" smtClean="0"/>
              <a:t>Складається з: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uk-UA" sz="2400" dirty="0" smtClean="0"/>
              <a:t>Текстової частини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uk-UA" sz="2400" dirty="0" smtClean="0"/>
              <a:t>Додатків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uk-UA" sz="2400" dirty="0" smtClean="0"/>
              <a:t>Карт </a:t>
            </a:r>
          </a:p>
          <a:p>
            <a:pPr marL="342900" lvl="1" indent="-342900"/>
            <a:r>
              <a:rPr lang="uk-UA" sz="2400" dirty="0" smtClean="0"/>
              <a:t>Стосується лише вищезазначених цілей, а не всієї водної проблематики </a:t>
            </a:r>
          </a:p>
        </p:txBody>
      </p:sp>
    </p:spTree>
    <p:extLst>
      <p:ext uri="{BB962C8B-B14F-4D97-AF65-F5344CB8AC3E}">
        <p14:creationId xmlns:p14="http://schemas.microsoft.com/office/powerpoint/2010/main" val="484101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ПУРБ</a:t>
            </a:r>
            <a:r>
              <a:rPr lang="uk-UA" b="1" dirty="0"/>
              <a:t> </a:t>
            </a:r>
            <a:r>
              <a:rPr lang="uk-UA" b="1" dirty="0" smtClean="0"/>
              <a:t>– З ЧОГО СКЛАДАЄТЬСЯ?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1. </a:t>
            </a:r>
            <a:r>
              <a:rPr lang="uk-UA" sz="2400" b="1" dirty="0" smtClean="0"/>
              <a:t>АНАЛІЗ СТАНУ ПОВЕРХНЕВИХ ТА ПІДЗЕМНИХ ВОД</a:t>
            </a:r>
          </a:p>
          <a:p>
            <a:pPr marL="0" indent="0">
              <a:buNone/>
            </a:pPr>
            <a:r>
              <a:rPr lang="uk-UA" sz="2400" dirty="0"/>
              <a:t>д</a:t>
            </a:r>
            <a:r>
              <a:rPr lang="uk-UA" sz="2400" dirty="0" smtClean="0"/>
              <a:t>ля кожного окремого масиву за даними моніторингу та/або статистичної інформації</a:t>
            </a:r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r>
              <a:rPr lang="uk-UA" sz="2400" dirty="0" smtClean="0"/>
              <a:t>2. </a:t>
            </a:r>
            <a:r>
              <a:rPr lang="uk-UA" sz="2400" b="1" dirty="0" smtClean="0"/>
              <a:t>ПРОГРАМА ЗАХОДІВ</a:t>
            </a:r>
          </a:p>
          <a:p>
            <a:pPr marL="0" indent="0">
              <a:buNone/>
            </a:pPr>
            <a:r>
              <a:rPr lang="uk-UA" sz="2400" dirty="0"/>
              <a:t>д</a:t>
            </a:r>
            <a:r>
              <a:rPr lang="uk-UA" sz="2400" dirty="0" smtClean="0"/>
              <a:t>ля кожного масиву / групи масивів в залежності від оціненого стану</a:t>
            </a:r>
          </a:p>
          <a:p>
            <a:pPr marL="0" indent="0">
              <a:buNone/>
            </a:pP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349203792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 Conten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2254c3-3e84-4330-8198-efe02d4230e8">
      <Terms xmlns="http://schemas.microsoft.com/office/infopath/2007/PartnerControls"/>
    </lcf76f155ced4ddcb4097134ff3c332f>
    <TaxCatchAll xmlns="1d1e70ed-6c05-42da-8aad-b490ac75fdc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C9D498E84114C9A76FA7FF18C6219" ma:contentTypeVersion="18" ma:contentTypeDescription="Crée un document." ma:contentTypeScope="" ma:versionID="09b4b071febd5d8e6c912c0b69d547dc">
  <xsd:schema xmlns:xsd="http://www.w3.org/2001/XMLSchema" xmlns:xs="http://www.w3.org/2001/XMLSchema" xmlns:p="http://schemas.microsoft.com/office/2006/metadata/properties" xmlns:ns2="1d1e70ed-6c05-42da-8aad-b490ac75fdc2" xmlns:ns3="0b2254c3-3e84-4330-8198-efe02d4230e8" targetNamespace="http://schemas.microsoft.com/office/2006/metadata/properties" ma:root="true" ma:fieldsID="7cc5cda831a7fbf24dd0c571bf1697d9" ns2:_="" ns3:_="">
    <xsd:import namespace="1d1e70ed-6c05-42da-8aad-b490ac75fdc2"/>
    <xsd:import namespace="0b2254c3-3e84-4330-8198-efe02d4230e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2:TaxCatchAll" minOccurs="0"/>
                <xsd:element ref="ns3:lcf76f155ced4ddcb4097134ff3c332f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e70ed-6c05-42da-8aad-b490ac75fd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4488562-23fa-4bc5-83fa-da78d59fc823}" ma:internalName="TaxCatchAll" ma:showField="CatchAllData" ma:web="1d1e70ed-6c05-42da-8aad-b490ac75fd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254c3-3e84-4330-8198-efe02d4230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336048dc-8b69-4cc3-b763-232f6a724f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83D790-86ED-43DB-84DA-19CE54C27B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DAA030-B335-492B-9185-A5BC07CBBEC6}">
  <ds:schemaRefs>
    <ds:schemaRef ds:uri="http://schemas.openxmlformats.org/package/2006/metadata/core-properties"/>
    <ds:schemaRef ds:uri="http://www.w3.org/XML/1998/namespace"/>
    <ds:schemaRef ds:uri="http://purl.org/dc/terms/"/>
    <ds:schemaRef ds:uri="1d1e70ed-6c05-42da-8aad-b490ac75fdc2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0b2254c3-3e84-4330-8198-efe02d4230e8"/>
  </ds:schemaRefs>
</ds:datastoreItem>
</file>

<file path=customXml/itemProps3.xml><?xml version="1.0" encoding="utf-8"?>
<ds:datastoreItem xmlns:ds="http://schemas.openxmlformats.org/officeDocument/2006/customXml" ds:itemID="{32B7E25F-816A-4C04-BA3C-1030AAC514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1e70ed-6c05-42da-8aad-b490ac75fdc2"/>
    <ds:schemaRef ds:uri="0b2254c3-3e84-4330-8198-efe02d4230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2175</TotalTime>
  <Words>647</Words>
  <Application>Microsoft Office PowerPoint</Application>
  <PresentationFormat>Экран (4:3)</PresentationFormat>
  <Paragraphs>113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Larissa</vt:lpstr>
      <vt:lpstr>Master Content</vt:lpstr>
      <vt:lpstr>                                                                    Громадські обговорення  ПЛАН УПРАВЛІННЯ РІЧКОВИМ БАСЕЙНОМ дНІСТРА 2025 - 2030  ЩО ЦЕ, НАВІЩО І ПРО ЩО ?</vt:lpstr>
      <vt:lpstr>ПРОЕКТИ ПУРБ, грудень 2023</vt:lpstr>
      <vt:lpstr>ПЛАН УПРАВЛІННЯ РІЧКОВИМ БАСЕЙНОМ (ПУРБ) –ЩО ЦЕ?</vt:lpstr>
      <vt:lpstr>ПУРБ – забаганка або вимога?</vt:lpstr>
      <vt:lpstr>ПУРБ – що є головною управлінською одиницею?</vt:lpstr>
      <vt:lpstr>ПУРБ – ДЛЯ ЯКИХ водних об'єктів?</vt:lpstr>
      <vt:lpstr>ПУРБ дністра – ДЛЯ ЯКИХ категорій водних об'єктів?</vt:lpstr>
      <vt:lpstr>ПУРБ СТРУКТУРА</vt:lpstr>
      <vt:lpstr>ПУРБ – З ЧОГО СКЛАДАЄТЬСЯ?</vt:lpstr>
      <vt:lpstr>ПУРБ – які цілі і на коли?</vt:lpstr>
      <vt:lpstr>ПУРБ – про воду, але про що саме?</vt:lpstr>
      <vt:lpstr>ПУРБ – звідки гроші?</vt:lpstr>
      <vt:lpstr>ПУРБ– хто розробляв?</vt:lpstr>
      <vt:lpstr>ПУРБ - ЦЕ ВІКНО  МОЖЛИВОСТЕЙ   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Manu</dc:creator>
  <cp:lastModifiedBy>OIA</cp:lastModifiedBy>
  <cp:revision>237</cp:revision>
  <cp:lastPrinted>2022-01-11T16:26:34Z</cp:lastPrinted>
  <dcterms:created xsi:type="dcterms:W3CDTF">2019-01-25T10:57:30Z</dcterms:created>
  <dcterms:modified xsi:type="dcterms:W3CDTF">2024-04-16T07:34:59Z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0x010100327C9D498E84114C9A76FA7FF18C6219</vt:lpwstr>
  </property>
  <property fmtid="{D5CDD505-2E9C-101B-9397-08002B2CF9AE}" pid="3" name="MediaServiceImageTags">
    <vt:lpwstr/>
  </property>
</Properties>
</file>