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0" r:id="rId5"/>
  </p:sldMasterIdLst>
  <p:notesMasterIdLst>
    <p:notesMasterId r:id="rId16"/>
  </p:notesMasterIdLst>
  <p:handoutMasterIdLst>
    <p:handoutMasterId r:id="rId17"/>
  </p:handoutMasterIdLst>
  <p:sldIdLst>
    <p:sldId id="304" r:id="rId6"/>
    <p:sldId id="332" r:id="rId7"/>
    <p:sldId id="324" r:id="rId8"/>
    <p:sldId id="330" r:id="rId9"/>
    <p:sldId id="326" r:id="rId10"/>
    <p:sldId id="327" r:id="rId11"/>
    <p:sldId id="336" r:id="rId12"/>
    <p:sldId id="305" r:id="rId13"/>
    <p:sldId id="323" r:id="rId14"/>
    <p:sldId id="315" r:id="rId15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7ABC32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55302-57F2-3994-93BB-40DF4308EF6A}" v="13" dt="2022-09-09T10:37:44.566"/>
    <p1510:client id="{D6DC8485-ECD1-4317-9944-408BB953969F}" v="11" dt="2022-09-12T13:19:05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12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é DECHELETTE" userId="S::c.dechelette@oieau.fr::a3d2322a-34e7-402b-ba6b-d1ba3b4ab05b" providerId="AD" clId="Web-{D6DC8485-ECD1-4317-9944-408BB953969F}"/>
    <pc:docChg chg="modSld">
      <pc:chgData name="Chloé DECHELETTE" userId="S::c.dechelette@oieau.fr::a3d2322a-34e7-402b-ba6b-d1ba3b4ab05b" providerId="AD" clId="Web-{D6DC8485-ECD1-4317-9944-408BB953969F}" dt="2022-09-12T13:19:05.159" v="9" actId="14100"/>
      <pc:docMkLst>
        <pc:docMk/>
      </pc:docMkLst>
      <pc:sldChg chg="modSp">
        <pc:chgData name="Chloé DECHELETTE" userId="S::c.dechelette@oieau.fr::a3d2322a-34e7-402b-ba6b-d1ba3b4ab05b" providerId="AD" clId="Web-{D6DC8485-ECD1-4317-9944-408BB953969F}" dt="2022-09-12T13:19:05.159" v="9" actId="14100"/>
        <pc:sldMkLst>
          <pc:docMk/>
          <pc:sldMk cId="247323633" sldId="277"/>
        </pc:sldMkLst>
        <pc:spChg chg="mod">
          <ac:chgData name="Chloé DECHELETTE" userId="S::c.dechelette@oieau.fr::a3d2322a-34e7-402b-ba6b-d1ba3b4ab05b" providerId="AD" clId="Web-{D6DC8485-ECD1-4317-9944-408BB953969F}" dt="2022-09-12T13:19:05.159" v="9" actId="14100"/>
          <ac:spMkLst>
            <pc:docMk/>
            <pc:sldMk cId="247323633" sldId="277"/>
            <ac:spMk id="2" creationId="{00000000-0000-0000-0000-000000000000}"/>
          </ac:spMkLst>
        </pc:spChg>
      </pc:sldChg>
    </pc:docChg>
  </pc:docChgLst>
  <pc:docChgLst>
    <pc:chgData name="natzakor" userId="S::natzakor_gmail.com#ext#@iowater.onmicrosoft.com::eca27876-6495-4875-b894-b7d6d36b4e13" providerId="AD" clId="Web-{BC855302-57F2-3994-93BB-40DF4308EF6A}"/>
    <pc:docChg chg="modSld">
      <pc:chgData name="natzakor" userId="S::natzakor_gmail.com#ext#@iowater.onmicrosoft.com::eca27876-6495-4875-b894-b7d6d36b4e13" providerId="AD" clId="Web-{BC855302-57F2-3994-93BB-40DF4308EF6A}" dt="2022-09-09T10:37:44.566" v="11" actId="20577"/>
      <pc:docMkLst>
        <pc:docMk/>
      </pc:docMkLst>
      <pc:sldChg chg="modSp">
        <pc:chgData name="natzakor" userId="S::natzakor_gmail.com#ext#@iowater.onmicrosoft.com::eca27876-6495-4875-b894-b7d6d36b4e13" providerId="AD" clId="Web-{BC855302-57F2-3994-93BB-40DF4308EF6A}" dt="2022-09-09T10:37:44.566" v="11" actId="20577"/>
        <pc:sldMkLst>
          <pc:docMk/>
          <pc:sldMk cId="247323633" sldId="277"/>
        </pc:sldMkLst>
        <pc:spChg chg="mod">
          <ac:chgData name="natzakor" userId="S::natzakor_gmail.com#ext#@iowater.onmicrosoft.com::eca27876-6495-4875-b894-b7d6d36b4e13" providerId="AD" clId="Web-{BC855302-57F2-3994-93BB-40DF4308EF6A}" dt="2022-09-09T10:37:44.566" v="11" actId="20577"/>
          <ac:spMkLst>
            <pc:docMk/>
            <pc:sldMk cId="247323633" sldId="27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D2555A01-C6A2-4499-B9D3-BE5D45F75964}" type="datetimeFigureOut">
              <a:rPr lang="de-AT" smtClean="0"/>
              <a:pPr/>
              <a:t>11.04.2024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17E3E2C8-53C7-49FE-871A-EB5275344751}" type="slidenum">
              <a:rPr lang="de-AT" smtClean="0"/>
              <a:pPr/>
              <a:t>‹№›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265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/>
          <a:lstStyle>
            <a:lvl1pPr algn="r">
              <a:defRPr sz="1300"/>
            </a:lvl1pPr>
          </a:lstStyle>
          <a:p>
            <a:fld id="{FEF2A833-9B3C-4F09-BAE9-985D386077B6}" type="datetimeFigureOut">
              <a:rPr lang="de-AT" smtClean="0"/>
              <a:pPr/>
              <a:t>11.04.2024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9" rIns="99056" bIns="4952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56" tIns="49529" rIns="99056" bIns="4952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1731"/>
          </a:xfrm>
          <a:prstGeom prst="rect">
            <a:avLst/>
          </a:prstGeom>
        </p:spPr>
        <p:txBody>
          <a:bodyPr vert="horz" lIns="99056" tIns="49529" rIns="99056" bIns="49529" rtlCol="0" anchor="b"/>
          <a:lstStyle>
            <a:lvl1pPr algn="r">
              <a:defRPr sz="1300"/>
            </a:lvl1pPr>
          </a:lstStyle>
          <a:p>
            <a:fld id="{5C88694A-3A16-44A4-8BBE-9E180D186A4A}" type="slidenum">
              <a:rPr lang="de-AT" smtClean="0"/>
              <a:pPr/>
              <a:t>‹№›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73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9997" y="1691116"/>
            <a:ext cx="7700401" cy="1711314"/>
          </a:xfrm>
        </p:spPr>
        <p:txBody>
          <a:bodyPr>
            <a:normAutofit/>
          </a:bodyPr>
          <a:lstStyle>
            <a:lvl1pPr>
              <a:defRPr sz="2700" baseline="0">
                <a:solidFill>
                  <a:srgbClr val="164194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EU4ENVIRONMENT</a:t>
            </a:r>
            <a:br>
              <a:rPr lang="en-US" dirty="0"/>
            </a:br>
            <a:r>
              <a:rPr lang="en-US" dirty="0"/>
              <a:t>Water Resources and environmental DATA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8" y="3918830"/>
            <a:ext cx="7700401" cy="380362"/>
          </a:xfrm>
        </p:spPr>
        <p:txBody>
          <a:bodyPr lIns="0" tIns="36000" rIns="0" bIns="0">
            <a:noAutofit/>
          </a:bodyPr>
          <a:lstStyle>
            <a:lvl1pPr marL="0" indent="0">
              <a:buNone/>
              <a:defRPr sz="1800" cap="none" baseline="0"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Organisation, </a:t>
            </a:r>
            <a:r>
              <a:rPr lang="de-DE" dirty="0" err="1"/>
              <a:t>Author</a:t>
            </a:r>
            <a:r>
              <a:rPr lang="de-DE" dirty="0"/>
              <a:t>, Place, Date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70" y="539357"/>
            <a:ext cx="2785456" cy="4744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" y="368917"/>
            <a:ext cx="2990850" cy="7715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9" y="5795862"/>
            <a:ext cx="7718129" cy="7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1049628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71644" y="6356350"/>
            <a:ext cx="515155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10" name="Tabellenplatzhalter 9"/>
          <p:cNvSpPr>
            <a:spLocks noGrp="1"/>
          </p:cNvSpPr>
          <p:nvPr>
            <p:ph type="tbl" sz="quarter" idx="17" hasCustomPrompt="1"/>
          </p:nvPr>
        </p:nvSpPr>
        <p:spPr>
          <a:xfrm>
            <a:off x="521999" y="2016125"/>
            <a:ext cx="8100001" cy="41751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AT"/>
              <a:t>Insert a table here</a:t>
            </a:r>
          </a:p>
        </p:txBody>
      </p:sp>
    </p:spTree>
    <p:extLst>
      <p:ext uri="{BB962C8B-B14F-4D97-AF65-F5344CB8AC3E}">
        <p14:creationId xmlns:p14="http://schemas.microsoft.com/office/powerpoint/2010/main" val="231181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522000" y="2016000"/>
            <a:ext cx="8100000" cy="4176000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de-AT"/>
              <a:t>Insert a diagram here</a:t>
            </a:r>
          </a:p>
        </p:txBody>
      </p:sp>
    </p:spTree>
    <p:extLst>
      <p:ext uri="{BB962C8B-B14F-4D97-AF65-F5344CB8AC3E}">
        <p14:creationId xmlns:p14="http://schemas.microsoft.com/office/powerpoint/2010/main" val="266334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3C7-D3E6-41F8-BFAC-BB9A51019224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1"/>
            <a:ext cx="4320000" cy="421212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 hasCustomPrompt="1"/>
          </p:nvPr>
        </p:nvSpPr>
        <p:spPr>
          <a:xfrm>
            <a:off x="5158740" y="2016001"/>
            <a:ext cx="3463260" cy="4011971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140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22000" y="2016000"/>
            <a:ext cx="8100000" cy="40141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/>
              <a:t>Insert a image here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58740" y="6030126"/>
            <a:ext cx="3463260" cy="197998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7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de-DE"/>
              <a:t>Source/©: 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03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980000"/>
            <a:ext cx="8100000" cy="468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2448000"/>
            <a:ext cx="8100000" cy="2235318"/>
          </a:xfrm>
        </p:spPr>
        <p:txBody>
          <a:bodyPr/>
          <a:lstStyle>
            <a:lvl1pPr marL="0" indent="0">
              <a:buNone/>
              <a:defRPr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pic>
        <p:nvPicPr>
          <p:cNvPr id="10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11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12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13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1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1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5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6426-B6D9-42D2-B5E0-D07AA1183689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C77F-0813-48A0-B3DA-45A8774404AE}" type="slidenum">
              <a:rPr lang="de-AT" smtClean="0"/>
              <a:pPr/>
              <a:t>‹№›</a:t>
            </a:fld>
            <a:endParaRPr lang="de-AT"/>
          </a:p>
        </p:txBody>
      </p:sp>
      <p:pic>
        <p:nvPicPr>
          <p:cNvPr id="6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1" y="5265764"/>
            <a:ext cx="338694" cy="338694"/>
          </a:xfrm>
          <a:prstGeom prst="rect">
            <a:avLst/>
          </a:prstGeom>
        </p:spPr>
      </p:pic>
      <p:pic>
        <p:nvPicPr>
          <p:cNvPr id="7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5695491"/>
            <a:ext cx="348749" cy="333520"/>
          </a:xfrm>
          <a:prstGeom prst="rect">
            <a:avLst/>
          </a:prstGeom>
        </p:spPr>
      </p:pic>
      <p:pic>
        <p:nvPicPr>
          <p:cNvPr id="8" name="Bild 12" descr="faceboo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9" y="5265764"/>
            <a:ext cx="338694" cy="338694"/>
          </a:xfrm>
          <a:prstGeom prst="rect">
            <a:avLst/>
          </a:prstGeom>
        </p:spPr>
      </p:pic>
      <p:pic>
        <p:nvPicPr>
          <p:cNvPr id="9" name="Bild 13" descr="hom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8" y="5695491"/>
            <a:ext cx="348749" cy="333520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5265738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/>
              <a:t>www.facebook.com/euwiplus/</a:t>
            </a:r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5690874"/>
            <a:ext cx="7614000" cy="338137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1800" cap="none" baseline="0"/>
            </a:lvl1pPr>
          </a:lstStyle>
          <a:p>
            <a:pPr lvl="0"/>
            <a:r>
              <a:rPr lang="de-DE" dirty="0"/>
              <a:t>Website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soon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1999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1999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34000" y="1980000"/>
            <a:ext cx="3888000" cy="39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First name/last name</a:t>
            </a:r>
            <a:endParaRPr lang="de-AT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34000" y="2376000"/>
            <a:ext cx="3888000" cy="2235318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/>
              <a:t>Contact information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341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me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4350" y="37610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29" descr="armen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 b="6130"/>
          <a:stretch>
            <a:fillRect/>
          </a:stretch>
        </p:blipFill>
        <p:spPr>
          <a:xfrm>
            <a:off x="3654000" y="2294522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erbaij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Bildplatzhalter 30" descr="aserbaidsch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54000" y="2414726"/>
            <a:ext cx="1836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199" y="3654908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Bildplatzhalter 32" descr="georg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>
          <a:xfrm>
            <a:off x="3653999" y="2255365"/>
            <a:ext cx="1836000" cy="104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483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ld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/>
            </a:lvl1pPr>
          </a:lstStyle>
          <a:p>
            <a:r>
              <a:rPr lang="en-US"/>
              <a:t>RESULTS 2 COUNTRY SPECIFIC DISCUSSIONS</a:t>
            </a:r>
            <a:endParaRPr lang="de-AT"/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4131" y="3785537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Bildplatzhalter 33" descr="moldavi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r="4643"/>
          <a:stretch>
            <a:fillRect/>
          </a:stretch>
        </p:blipFill>
        <p:spPr>
          <a:xfrm>
            <a:off x="3647863" y="2304351"/>
            <a:ext cx="1842136" cy="10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296000"/>
            <a:ext cx="8229600" cy="576000"/>
          </a:xfrm>
        </p:spPr>
        <p:txBody>
          <a:bodyPr lIns="72000" tIns="36000" rIns="72000" bIns="36000"/>
          <a:lstStyle>
            <a:lvl1pPr algn="ctr">
              <a:defRPr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RESULTS 2 COUNTRY SPECIFIC DISCUSSIONS</a:t>
            </a:r>
            <a:endParaRPr lang="de-AT" dirty="0"/>
          </a:p>
        </p:txBody>
      </p:sp>
      <p:pic>
        <p:nvPicPr>
          <p:cNvPr id="6" name="Bildplatzhalter 28" descr="ukra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8" b="7188"/>
          <a:stretch>
            <a:fillRect/>
          </a:stretch>
        </p:blipFill>
        <p:spPr>
          <a:xfrm>
            <a:off x="3654000" y="2366512"/>
            <a:ext cx="1836000" cy="104400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" y="3844545"/>
            <a:ext cx="8229600" cy="1391645"/>
          </a:xfrm>
        </p:spPr>
        <p:txBody>
          <a:bodyPr lIns="72000" tIns="36000" rIns="72000" bIns="144000" anchor="ctr" anchorCtr="0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dirty="0"/>
              <a:t>BLINDTEXT – Dummy text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6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283336" y="2052000"/>
            <a:ext cx="8229599" cy="576000"/>
          </a:xfrm>
          <a:prstGeom prst="rect">
            <a:avLst/>
          </a:prstGeom>
          <a:noFill/>
        </p:spPr>
        <p:txBody>
          <a:bodyPr wrap="square" lIns="72000" tIns="36000" rIns="72000" bIns="36000" rtlCol="0" anchor="ctr" anchorCtr="0">
            <a:normAutofit/>
          </a:bodyPr>
          <a:lstStyle/>
          <a:p>
            <a:pPr algn="ctr"/>
            <a:r>
              <a:rPr lang="en-US" sz="2400" noProof="0" dirty="0">
                <a:solidFill>
                  <a:schemeClr val="tx2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DUMMY TEXT</a:t>
            </a:r>
            <a:endParaRPr lang="de-AT" sz="2400" dirty="0">
              <a:solidFill>
                <a:schemeClr val="tx2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8100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46597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197402" y="6356350"/>
            <a:ext cx="489397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pPr/>
              <a:t>‹№›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88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</a:t>
            </a:r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22000" y="2016000"/>
            <a:ext cx="3888000" cy="4176000"/>
          </a:xfrm>
        </p:spPr>
        <p:txBody>
          <a:bodyPr/>
          <a:lstStyle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901521" cy="365125"/>
          </a:xfrm>
          <a:prstGeom prst="rect">
            <a:avLst/>
          </a:prstGeom>
        </p:spPr>
        <p:txBody>
          <a:bodyPr/>
          <a:lstStyle/>
          <a:p>
            <a:fld id="{365F6CF4-C22F-467B-969A-176C65398752}" type="datetime1">
              <a:rPr lang="de-AT" smtClean="0"/>
              <a:pPr/>
              <a:t>11.04.2024</a:t>
            </a:fld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8242478" y="6356350"/>
            <a:ext cx="444321" cy="365125"/>
          </a:xfrm>
          <a:prstGeom prst="rect">
            <a:avLst/>
          </a:prstGeom>
        </p:spPr>
        <p:txBody>
          <a:bodyPr/>
          <a:lstStyle/>
          <a:p>
            <a:fld id="{17975BD6-1B15-4611-9DB1-37F102CD1EBC}" type="slidenum">
              <a:rPr lang="de-AT" smtClean="0"/>
              <a:pPr/>
              <a:t>‹№›</a:t>
            </a:fld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728815" y="2016125"/>
            <a:ext cx="3888000" cy="4175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726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6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Level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12D54D6A-DBE5-4F8C-8D77-AF8BE2B657F9}" type="datetime1">
              <a:rPr lang="de-AT" smtClean="0"/>
              <a:pPr/>
              <a:t>11.04.2024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84524" y="6356350"/>
            <a:ext cx="502276" cy="365125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656D8E4-7676-4E97-BD1D-B4A983820CC1}" type="slidenum">
              <a:rPr lang="de-AT" smtClean="0"/>
              <a:pPr/>
              <a:t>‹№›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74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platzhalter 22"/>
          <p:cNvSpPr>
            <a:spLocks noGrp="1"/>
          </p:cNvSpPr>
          <p:nvPr>
            <p:ph type="title"/>
          </p:nvPr>
        </p:nvSpPr>
        <p:spPr>
          <a:xfrm>
            <a:off x="522000" y="1296000"/>
            <a:ext cx="8100000" cy="57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Headline</a:t>
            </a:r>
            <a:endParaRPr lang="de-AT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idx="1"/>
          </p:nvPr>
        </p:nvSpPr>
        <p:spPr>
          <a:xfrm>
            <a:off x="522000" y="2016000"/>
            <a:ext cx="8100000" cy="41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0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812F6426-B6D9-42D2-B5E0-D07AA1183689}" type="datetime1">
              <a:rPr lang="de-AT" smtClean="0"/>
              <a:pPr/>
              <a:t>11.04.2024</a:t>
            </a:fld>
            <a:endParaRPr lang="de-AT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126568" y="6356350"/>
            <a:ext cx="560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</a:lstStyle>
          <a:p>
            <a:fld id="{2C65C77F-0813-48A0-B3DA-45A8774404AE}" type="slidenum">
              <a:rPr lang="de-AT" smtClean="0"/>
              <a:pPr/>
              <a:t>‹№›</a:t>
            </a:fld>
            <a:endParaRPr lang="de-AT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23" y="539357"/>
            <a:ext cx="2785456" cy="474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4" y="300037"/>
            <a:ext cx="2990850" cy="7715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6214209"/>
            <a:ext cx="4997002" cy="5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5" r:id="rId3"/>
    <p:sldLayoutId id="2147483657" r:id="rId4"/>
    <p:sldLayoutId id="2147483652" r:id="rId5"/>
    <p:sldLayoutId id="2147483665" r:id="rId6"/>
    <p:sldLayoutId id="2147483658" r:id="rId7"/>
    <p:sldLayoutId id="2147483666" r:id="rId8"/>
    <p:sldLayoutId id="2147483662" r:id="rId9"/>
    <p:sldLayoutId id="2147483663" r:id="rId10"/>
    <p:sldLayoutId id="2147483659" r:id="rId11"/>
    <p:sldLayoutId id="2147483664" r:id="rId12"/>
    <p:sldLayoutId id="2147483660" r:id="rId13"/>
    <p:sldLayoutId id="2147483661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rgbClr val="164194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Ebrima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562" y="474453"/>
            <a:ext cx="8522897" cy="420968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Calibri"/>
                <a:ea typeface="Ebrima"/>
                <a:cs typeface="Calibri"/>
              </a:rPr>
              <a:t/>
            </a:r>
            <a:br>
              <a:rPr lang="en-US" sz="2800" b="1" dirty="0" smtClean="0">
                <a:latin typeface="Calibri"/>
                <a:ea typeface="Ebrima"/>
                <a:cs typeface="Calibri"/>
              </a:rPr>
            </a:br>
            <a:r>
              <a:rPr lang="uk-UA" sz="2800" b="1" dirty="0" smtClean="0">
                <a:latin typeface="Calibri"/>
                <a:ea typeface="Ebrima"/>
                <a:cs typeface="Calibri"/>
              </a:rPr>
              <a:t>                                                              </a:t>
            </a:r>
            <a:r>
              <a:rPr lang="uk-UA" sz="2000" b="1" i="1" dirty="0" smtClean="0">
                <a:latin typeface="Calibri"/>
                <a:ea typeface="Ebrima"/>
                <a:cs typeface="Calibri"/>
              </a:rPr>
              <a:t>Громадські обговорення</a:t>
            </a:r>
            <a:r>
              <a:rPr lang="uk-UA" sz="2800" b="1" dirty="0" smtClean="0">
                <a:latin typeface="Calibri"/>
                <a:ea typeface="Ebrima"/>
                <a:cs typeface="Calibri"/>
              </a:rPr>
              <a:t/>
            </a:r>
            <a:br>
              <a:rPr lang="uk-UA" sz="2800" b="1" dirty="0" smtClean="0">
                <a:latin typeface="Calibri"/>
                <a:ea typeface="Ebrima"/>
                <a:cs typeface="Calibri"/>
              </a:rPr>
            </a:br>
            <a:r>
              <a:rPr lang="en-US" sz="2800" b="1" dirty="0">
                <a:latin typeface="Calibri"/>
                <a:ea typeface="Ebrima"/>
                <a:cs typeface="Calibri"/>
              </a:rPr>
              <a:t/>
            </a:r>
            <a:br>
              <a:rPr lang="en-US" sz="2800" b="1" dirty="0">
                <a:latin typeface="Calibri"/>
                <a:ea typeface="Ebrima"/>
                <a:cs typeface="Calibri"/>
              </a:rPr>
            </a:br>
            <a:r>
              <a:rPr lang="uk-UA" sz="2400" b="1" dirty="0" smtClean="0">
                <a:latin typeface="Calibri"/>
                <a:ea typeface="Ebrima"/>
                <a:cs typeface="Calibri"/>
              </a:rPr>
              <a:t>ЕКОЛОГІЧНИЙ ТА ХІМІЧНИЙ СТАНИ МПВ</a:t>
            </a:r>
            <a:br>
              <a:rPr lang="uk-UA" sz="2400" b="1" dirty="0" smtClean="0">
                <a:latin typeface="Calibri"/>
                <a:ea typeface="Ebrima"/>
                <a:cs typeface="Calibri"/>
              </a:rPr>
            </a:br>
            <a:r>
              <a:rPr lang="uk-UA" sz="2400" b="1" dirty="0" smtClean="0">
                <a:latin typeface="Calibri"/>
                <a:ea typeface="Ebrima"/>
                <a:cs typeface="Calibri"/>
              </a:rPr>
              <a:t/>
            </a:r>
            <a:br>
              <a:rPr lang="uk-UA" sz="2400" b="1" dirty="0" smtClean="0">
                <a:latin typeface="Calibri"/>
                <a:ea typeface="Ebrima"/>
                <a:cs typeface="Calibri"/>
              </a:rPr>
            </a:br>
            <a:r>
              <a:rPr lang="uk-UA" sz="2400" b="1" dirty="0" smtClean="0">
                <a:latin typeface="Calibri"/>
                <a:ea typeface="Ebrima"/>
                <a:cs typeface="Calibri"/>
              </a:rPr>
              <a:t>ПЛАН УПРАВЛІННЯ РІЧКОВИМ БАСЕЙНОМ ДНІСТРА  </a:t>
            </a:r>
            <a:br>
              <a:rPr lang="uk-UA" sz="2400" b="1" dirty="0" smtClean="0">
                <a:latin typeface="Calibri"/>
                <a:ea typeface="Ebrima"/>
                <a:cs typeface="Calibri"/>
              </a:rPr>
            </a:br>
            <a:r>
              <a:rPr lang="uk-UA" sz="2400" b="1" dirty="0" smtClean="0">
                <a:latin typeface="Calibri"/>
                <a:ea typeface="Ebrima"/>
                <a:cs typeface="Calibri"/>
              </a:rPr>
              <a:t>2025 - 2030</a:t>
            </a:r>
            <a:r>
              <a:rPr lang="uk-UA" sz="2800" b="1" dirty="0" smtClean="0">
                <a:latin typeface="Calibri"/>
                <a:ea typeface="Ebrima"/>
                <a:cs typeface="Calibri"/>
              </a:rPr>
              <a:t/>
            </a:r>
            <a:br>
              <a:rPr lang="uk-UA" sz="2800" b="1" dirty="0" smtClean="0">
                <a:latin typeface="Calibri"/>
                <a:ea typeface="Ebrima"/>
                <a:cs typeface="Calibri"/>
              </a:rPr>
            </a:br>
            <a:r>
              <a:rPr lang="uk-UA" sz="2800" dirty="0" smtClean="0">
                <a:latin typeface="Calibri"/>
                <a:ea typeface="Ebrima"/>
                <a:cs typeface="Calibri"/>
              </a:rPr>
              <a:t/>
            </a:r>
            <a:br>
              <a:rPr lang="uk-UA" sz="2800" dirty="0" smtClean="0">
                <a:latin typeface="Calibri"/>
                <a:ea typeface="Ebrima"/>
                <a:cs typeface="Calibri"/>
              </a:rPr>
            </a:br>
            <a:endParaRPr lang="fr-FR" sz="2800" b="1" dirty="0" err="1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758097" y="3863743"/>
            <a:ext cx="7928702" cy="1414733"/>
          </a:xfrm>
        </p:spPr>
        <p:txBody>
          <a:bodyPr/>
          <a:lstStyle/>
          <a:p>
            <a:pPr algn="r"/>
            <a:endParaRPr lang="uk-UA" sz="2500" b="1" cap="all" dirty="0" smtClean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pPr algn="r"/>
            <a:r>
              <a:rPr lang="uk-UA" sz="1400" b="1" dirty="0" smtClean="0"/>
              <a:t>Марія СКОБЛЕЙ</a:t>
            </a:r>
          </a:p>
          <a:p>
            <a:pPr algn="ctr"/>
            <a:endParaRPr lang="uk-UA" sz="1600" cap="all" dirty="0" smtClean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pPr algn="ctr"/>
            <a:endParaRPr lang="uk-UA" sz="1600" cap="all" dirty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pPr algn="ctr"/>
            <a:endParaRPr lang="en-US" sz="1600" cap="all" dirty="0" smtClean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pPr algn="ctr"/>
            <a:r>
              <a:rPr lang="uk-UA" sz="1600" cap="all" dirty="0" smtClean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2</a:t>
            </a:r>
            <a:r>
              <a:rPr lang="en-US" sz="1600" cap="all" dirty="0" smtClean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5</a:t>
            </a:r>
            <a:r>
              <a:rPr lang="uk-UA" sz="1600" cap="all" dirty="0" smtClean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 КВІТНЯ </a:t>
            </a:r>
            <a:r>
              <a:rPr lang="uk-UA" sz="1600" cap="all" dirty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2024 </a:t>
            </a:r>
            <a:r>
              <a:rPr lang="uk-UA" sz="1600" cap="all" dirty="0" smtClean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р. </a:t>
            </a:r>
          </a:p>
          <a:p>
            <a:pPr algn="ctr"/>
            <a:r>
              <a:rPr lang="uk-UA" sz="1600" cap="all" dirty="0" err="1" smtClean="0">
                <a:solidFill>
                  <a:srgbClr val="164194"/>
                </a:solidFill>
                <a:latin typeface="Calibri"/>
                <a:ea typeface="Ebrima"/>
                <a:cs typeface="Calibri"/>
              </a:rPr>
              <a:t>Івано-франківськ</a:t>
            </a:r>
            <a:endParaRPr lang="en-US" sz="1600" cap="all" dirty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pPr algn="ctr"/>
            <a:endParaRPr lang="uk-UA" sz="1600" cap="all" dirty="0">
              <a:solidFill>
                <a:srgbClr val="164194"/>
              </a:solidFill>
              <a:latin typeface="Calibri"/>
              <a:ea typeface="Ebrima"/>
              <a:cs typeface="Calibri"/>
            </a:endParaRPr>
          </a:p>
          <a:p>
            <a:endParaRPr lang="uk-UA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43" y="4599656"/>
            <a:ext cx="567815" cy="58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31" y="4661956"/>
            <a:ext cx="1198053" cy="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4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2428874"/>
            <a:ext cx="8100000" cy="390525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ДЯКУЮ ЗА УВАГУ!</a:t>
            </a:r>
            <a:br>
              <a:rPr lang="uk-UA" b="1" dirty="0" smtClean="0"/>
            </a:br>
            <a:r>
              <a:rPr lang="uk-UA" b="1" dirty="0" smtClean="0"/>
              <a:t>  </a:t>
            </a:r>
            <a:endParaRPr lang="de-AT" b="1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21999" y="4520241"/>
            <a:ext cx="3887999" cy="61247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European Union for Environment - Water Resources and Environmental Data</a:t>
            </a:r>
          </a:p>
        </p:txBody>
      </p:sp>
    </p:spTree>
    <p:extLst>
      <p:ext uri="{BB962C8B-B14F-4D97-AF65-F5344CB8AC3E}">
        <p14:creationId xmlns:p14="http://schemas.microsoft.com/office/powerpoint/2010/main" val="232901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975BD6-1B15-4611-9DB1-37F102CD1EB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646980" y="3199264"/>
            <a:ext cx="4655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uk-UA" altLang="uk-UA" sz="1200" dirty="0" smtClean="0"/>
              <a:t>загальні </a:t>
            </a:r>
            <a:r>
              <a:rPr lang="uk-UA" altLang="uk-UA" sz="1200" dirty="0"/>
              <a:t>фізико-хімічні показники та </a:t>
            </a:r>
          </a:p>
          <a:p>
            <a:pPr algn="just" eaLnBrk="1" hangingPunct="1"/>
            <a:r>
              <a:rPr lang="uk-UA" altLang="uk-UA" sz="1200" dirty="0"/>
              <a:t>синтетичні та несинтетичні забруднюючі речовини – </a:t>
            </a:r>
          </a:p>
          <a:p>
            <a:pPr algn="just" eaLnBrk="1" hangingPunct="1"/>
            <a:r>
              <a:rPr lang="uk-UA" altLang="uk-UA" sz="1200" dirty="0">
                <a:solidFill>
                  <a:srgbClr val="FF0000"/>
                </a:solidFill>
              </a:rPr>
              <a:t>граничні значення для класів встановлені </a:t>
            </a:r>
          </a:p>
          <a:p>
            <a:pPr algn="just"/>
            <a:r>
              <a:rPr lang="uk-UA" altLang="uk-UA" sz="1200" dirty="0" smtClean="0">
                <a:solidFill>
                  <a:srgbClr val="002060"/>
                </a:solidFill>
              </a:rPr>
              <a:t>Наказ </a:t>
            </a:r>
            <a:r>
              <a:rPr lang="uk-UA" altLang="uk-UA" sz="1200" dirty="0" err="1" smtClean="0">
                <a:solidFill>
                  <a:srgbClr val="002060"/>
                </a:solidFill>
              </a:rPr>
              <a:t>Міндовкілля</a:t>
            </a:r>
            <a:r>
              <a:rPr lang="uk-UA" altLang="uk-UA" sz="1200" dirty="0" smtClean="0">
                <a:solidFill>
                  <a:srgbClr val="002060"/>
                </a:solidFill>
              </a:rPr>
              <a:t> «</a:t>
            </a:r>
            <a:r>
              <a:rPr lang="ru-RU" sz="1200" dirty="0" smtClean="0">
                <a:solidFill>
                  <a:srgbClr val="002060"/>
                </a:solidFill>
              </a:rPr>
              <a:t>Про </a:t>
            </a:r>
            <a:r>
              <a:rPr lang="ru-RU" sz="1200" dirty="0" err="1">
                <a:solidFill>
                  <a:srgbClr val="002060"/>
                </a:solidFill>
              </a:rPr>
              <a:t>затвердження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r>
              <a:rPr lang="ru-RU" sz="1200" dirty="0" err="1" smtClean="0">
                <a:solidFill>
                  <a:srgbClr val="002060"/>
                </a:solidFill>
              </a:rPr>
              <a:t>екологічних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нормативів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якості</a:t>
            </a:r>
            <a:r>
              <a:rPr lang="ru-RU" sz="1200" dirty="0">
                <a:solidFill>
                  <a:srgbClr val="002060"/>
                </a:solidFill>
              </a:rPr>
              <a:t> води </a:t>
            </a:r>
            <a:r>
              <a:rPr lang="ru-RU" sz="1200" dirty="0" smtClean="0">
                <a:solidFill>
                  <a:srgbClr val="002060"/>
                </a:solidFill>
              </a:rPr>
              <a:t>для </a:t>
            </a:r>
            <a:r>
              <a:rPr lang="ru-RU" sz="1200" dirty="0" err="1" smtClean="0">
                <a:solidFill>
                  <a:srgbClr val="002060"/>
                </a:solidFill>
              </a:rPr>
              <a:t>визначення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екологічного</a:t>
            </a:r>
            <a:r>
              <a:rPr lang="ru-RU" sz="1200" dirty="0" smtClean="0">
                <a:solidFill>
                  <a:srgbClr val="002060"/>
                </a:solidFill>
              </a:rPr>
              <a:t> стану </a:t>
            </a:r>
            <a:r>
              <a:rPr lang="ru-RU" sz="1200" dirty="0" err="1" smtClean="0">
                <a:solidFill>
                  <a:srgbClr val="002060"/>
                </a:solidFill>
              </a:rPr>
              <a:t>масиву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поверхневих</a:t>
            </a:r>
            <a:r>
              <a:rPr lang="ru-RU" sz="1200" dirty="0" smtClean="0">
                <a:solidFill>
                  <a:srgbClr val="002060"/>
                </a:solidFill>
              </a:rPr>
              <a:t> вод</a:t>
            </a:r>
            <a:r>
              <a:rPr lang="uk-UA" altLang="uk-UA" sz="1200" dirty="0" smtClean="0">
                <a:solidFill>
                  <a:srgbClr val="002060"/>
                </a:solidFill>
              </a:rPr>
              <a:t>…»</a:t>
            </a:r>
            <a:endParaRPr lang="uk-UA" altLang="uk-UA" sz="1200" b="1" dirty="0"/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8" y="4626810"/>
            <a:ext cx="3463403" cy="142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50" y="3622971"/>
            <a:ext cx="3449984" cy="14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72801" y="1244096"/>
            <a:ext cx="8076033" cy="1964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uk-UA" sz="1600" b="1" dirty="0" smtClean="0">
                <a:solidFill>
                  <a:srgbClr val="164194"/>
                </a:solidFill>
                <a:latin typeface="+mn-lt"/>
              </a:rPr>
              <a:t>Екологічний стан/потенціал МПВ</a:t>
            </a:r>
          </a:p>
          <a:p>
            <a:pPr marL="0" indent="0" algn="ctr">
              <a:buNone/>
            </a:pPr>
            <a:endParaRPr lang="uk-UA" sz="1200" b="1" dirty="0" smtClean="0">
              <a:solidFill>
                <a:srgbClr val="164194"/>
              </a:solidFill>
              <a:latin typeface="+mn-lt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200" dirty="0" smtClean="0">
                <a:latin typeface="+mn-lt"/>
              </a:rPr>
              <a:t>Біологічні показники (</a:t>
            </a:r>
            <a:r>
              <a:rPr lang="uk-UA" sz="1200" i="1" dirty="0" smtClean="0">
                <a:latin typeface="+mn-lt"/>
              </a:rPr>
              <a:t>Фітопланктон, </a:t>
            </a:r>
            <a:r>
              <a:rPr lang="uk-UA" sz="1200" i="1" dirty="0" err="1" smtClean="0">
                <a:latin typeface="+mn-lt"/>
              </a:rPr>
              <a:t>Мікрофіти</a:t>
            </a:r>
            <a:r>
              <a:rPr lang="uk-UA" sz="1200" i="1" dirty="0" smtClean="0">
                <a:latin typeface="+mn-lt"/>
              </a:rPr>
              <a:t> і фітобентос, Фауна донних безхребетних, Рибна фауна</a:t>
            </a:r>
            <a:r>
              <a:rPr lang="uk-UA" sz="1200" dirty="0" smtClean="0">
                <a:latin typeface="+mn-lt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200" dirty="0" err="1" smtClean="0">
                <a:latin typeface="+mn-lt"/>
              </a:rPr>
              <a:t>Гідроморфологічні</a:t>
            </a:r>
            <a:r>
              <a:rPr lang="uk-UA" sz="1200" dirty="0" smtClean="0">
                <a:latin typeface="+mn-lt"/>
              </a:rPr>
              <a:t> показники </a:t>
            </a:r>
            <a:r>
              <a:rPr lang="uk-UA" sz="1200" i="1" dirty="0" smtClean="0">
                <a:latin typeface="+mn-lt"/>
              </a:rPr>
              <a:t>(</a:t>
            </a:r>
            <a:r>
              <a:rPr lang="uk-UA" sz="1200" i="1" dirty="0">
                <a:latin typeface="+mn-lt"/>
              </a:rPr>
              <a:t>Гідрологічний </a:t>
            </a:r>
            <a:r>
              <a:rPr lang="uk-UA" sz="1200" i="1" dirty="0" smtClean="0">
                <a:latin typeface="+mn-lt"/>
              </a:rPr>
              <a:t>режим, </a:t>
            </a:r>
            <a:r>
              <a:rPr lang="uk-UA" sz="1200" i="1" dirty="0">
                <a:latin typeface="+mn-lt"/>
              </a:rPr>
              <a:t>Неперервність </a:t>
            </a:r>
            <a:r>
              <a:rPr lang="uk-UA" sz="1200" i="1" dirty="0" smtClean="0">
                <a:latin typeface="+mn-lt"/>
              </a:rPr>
              <a:t>річки, </a:t>
            </a:r>
            <a:r>
              <a:rPr lang="uk-UA" sz="1200" i="1" dirty="0">
                <a:latin typeface="+mn-lt"/>
              </a:rPr>
              <a:t>Неперервність </a:t>
            </a:r>
            <a:r>
              <a:rPr lang="uk-UA" sz="1200" i="1" dirty="0" smtClean="0">
                <a:latin typeface="+mn-lt"/>
              </a:rPr>
              <a:t>річки, </a:t>
            </a:r>
            <a:r>
              <a:rPr lang="uk-UA" sz="1200" i="1" dirty="0">
                <a:latin typeface="+mn-lt"/>
              </a:rPr>
              <a:t>Морфологічні умови</a:t>
            </a:r>
            <a:r>
              <a:rPr lang="uk-UA" sz="1200" dirty="0" smtClean="0">
                <a:latin typeface="+mn-lt"/>
              </a:rPr>
              <a:t>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uk-UA" sz="1200" dirty="0">
                <a:latin typeface="+mn-lt"/>
              </a:rPr>
              <a:t>Хімічні та фізико-хімічні </a:t>
            </a:r>
            <a:r>
              <a:rPr lang="uk-UA" sz="1200" dirty="0" smtClean="0">
                <a:latin typeface="+mn-lt"/>
              </a:rPr>
              <a:t>показники </a:t>
            </a:r>
            <a:r>
              <a:rPr lang="uk-UA" sz="1200" i="1" dirty="0" smtClean="0">
                <a:latin typeface="+mn-lt"/>
              </a:rPr>
              <a:t>(Загальні фізико-хімічні, </a:t>
            </a:r>
            <a:r>
              <a:rPr lang="uk-UA" sz="1200" i="1" dirty="0">
                <a:latin typeface="+mn-lt"/>
              </a:rPr>
              <a:t>Специфічні синтетичні </a:t>
            </a:r>
            <a:r>
              <a:rPr lang="uk-UA" sz="1200" i="1" dirty="0" smtClean="0">
                <a:latin typeface="+mn-lt"/>
              </a:rPr>
              <a:t>та не синтетичні забруднюючі речовини)</a:t>
            </a:r>
            <a:endParaRPr lang="uk-UA" sz="1200" dirty="0">
              <a:latin typeface="+mn-lt"/>
            </a:endParaRPr>
          </a:p>
          <a:p>
            <a:pPr marL="457200" lvl="1" indent="0">
              <a:buNone/>
            </a:pPr>
            <a:endParaRPr lang="uk-UA" sz="1200" dirty="0" smtClean="0">
              <a:latin typeface="+mn-lt"/>
            </a:endParaRPr>
          </a:p>
          <a:p>
            <a:pPr marL="457200" lvl="1" indent="0">
              <a:buNone/>
            </a:pPr>
            <a:endParaRPr lang="en-US" sz="1200" dirty="0" smtClean="0">
              <a:latin typeface="+mn-lt"/>
            </a:endParaRPr>
          </a:p>
          <a:p>
            <a:pPr marL="457200" lvl="1" indent="0">
              <a:buNone/>
            </a:pPr>
            <a:endParaRPr lang="en-US" sz="1200" dirty="0">
              <a:latin typeface="+mn-lt"/>
            </a:endParaRPr>
          </a:p>
          <a:p>
            <a:pPr marL="457200" lvl="1" indent="0">
              <a:buNone/>
            </a:pPr>
            <a:endParaRPr lang="uk-UA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01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4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91012" y="1149110"/>
            <a:ext cx="8100000" cy="15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algn="ctr" eaLnBrk="1" hangingPunct="1">
              <a:buNone/>
            </a:pPr>
            <a:r>
              <a:rPr lang="uk-UA" altLang="uk-UA" sz="1600" b="1" dirty="0" smtClean="0">
                <a:solidFill>
                  <a:srgbClr val="164194"/>
                </a:solidFill>
                <a:latin typeface="+mn-lt"/>
              </a:rPr>
              <a:t>Хімічний стан МПВ</a:t>
            </a:r>
          </a:p>
          <a:p>
            <a:pPr marL="0" indent="0" algn="ctr" eaLnBrk="1" hangingPunct="1">
              <a:buNone/>
            </a:pPr>
            <a:endParaRPr lang="uk-UA" altLang="uk-UA" sz="1600" b="1" dirty="0" smtClean="0">
              <a:solidFill>
                <a:srgbClr val="0070C0"/>
              </a:solidFill>
              <a:latin typeface="+mn-lt"/>
            </a:endParaRPr>
          </a:p>
          <a:p>
            <a:pPr algn="just" eaLnBrk="1" hangingPunct="1"/>
            <a:r>
              <a:rPr lang="ru-RU" altLang="uk-UA" sz="1200" dirty="0" err="1" smtClean="0">
                <a:latin typeface="+mn-lt"/>
              </a:rPr>
              <a:t>забруднюючі</a:t>
            </a:r>
            <a:r>
              <a:rPr lang="ru-RU" altLang="uk-UA" sz="1200" dirty="0" smtClean="0">
                <a:latin typeface="+mn-lt"/>
              </a:rPr>
              <a:t> </a:t>
            </a:r>
            <a:r>
              <a:rPr lang="ru-RU" altLang="uk-UA" sz="1200" dirty="0" err="1" smtClean="0">
                <a:latin typeface="+mn-lt"/>
              </a:rPr>
              <a:t>речовини</a:t>
            </a:r>
            <a:r>
              <a:rPr lang="ru-RU" altLang="uk-UA" sz="1200" dirty="0" smtClean="0">
                <a:latin typeface="+mn-lt"/>
              </a:rPr>
              <a:t> </a:t>
            </a:r>
            <a:r>
              <a:rPr lang="ru-RU" altLang="uk-UA" sz="1200" dirty="0" err="1" smtClean="0">
                <a:latin typeface="+mn-lt"/>
              </a:rPr>
              <a:t>згідно</a:t>
            </a:r>
            <a:r>
              <a:rPr lang="ru-RU" altLang="uk-UA" sz="1200" dirty="0" smtClean="0">
                <a:latin typeface="+mn-lt"/>
              </a:rPr>
              <a:t> з </a:t>
            </a:r>
            <a:r>
              <a:rPr lang="ru-RU" altLang="uk-UA" sz="1200" dirty="0" err="1" smtClean="0">
                <a:latin typeface="+mn-lt"/>
              </a:rPr>
              <a:t>переліком</a:t>
            </a:r>
            <a:r>
              <a:rPr lang="uk-UA" altLang="uk-UA" sz="1200" dirty="0" smtClean="0">
                <a:latin typeface="+mn-lt"/>
              </a:rPr>
              <a:t>… – </a:t>
            </a:r>
            <a:r>
              <a:rPr lang="uk-UA" altLang="uk-UA" sz="1200" dirty="0" smtClean="0">
                <a:solidFill>
                  <a:srgbClr val="FF0000"/>
                </a:solidFill>
                <a:latin typeface="+mn-lt"/>
              </a:rPr>
              <a:t>ЕНЯ (екологічні нормативи якості) </a:t>
            </a:r>
            <a:r>
              <a:rPr lang="uk-UA" altLang="uk-UA" sz="1200" dirty="0" smtClean="0">
                <a:latin typeface="+mn-lt"/>
              </a:rPr>
              <a:t>- </a:t>
            </a:r>
            <a:r>
              <a:rPr lang="uk-UA" altLang="uk-UA" sz="1200" dirty="0" smtClean="0">
                <a:solidFill>
                  <a:srgbClr val="002060"/>
                </a:solidFill>
                <a:latin typeface="+mn-lt"/>
              </a:rPr>
              <a:t>наказ </a:t>
            </a:r>
            <a:r>
              <a:rPr lang="uk-UA" altLang="uk-UA" sz="1200" dirty="0" err="1" smtClean="0">
                <a:solidFill>
                  <a:srgbClr val="002060"/>
                </a:solidFill>
                <a:latin typeface="+mn-lt"/>
              </a:rPr>
              <a:t>Мінприроди</a:t>
            </a:r>
            <a:r>
              <a:rPr lang="uk-UA" altLang="uk-UA" sz="1200" dirty="0" smtClean="0">
                <a:solidFill>
                  <a:srgbClr val="002060"/>
                </a:solidFill>
                <a:latin typeface="+mn-lt"/>
              </a:rPr>
              <a:t> України від 14.01.2019 р. №5</a:t>
            </a:r>
            <a:r>
              <a:rPr lang="uk-UA" altLang="uk-UA" sz="1200" dirty="0" smtClean="0">
                <a:latin typeface="+mn-lt"/>
              </a:rPr>
              <a:t> “Методика віднесення масиву поверхневих вод до одного з класів екологічного та хімічного станів масиву поверхневих вод, а також віднесення штучного або істотно зміненого масиву поверхневих вод до одного з класів екологічного потенціалу штучного або істотно зміненого масиву поверхневих вод”, Директива 2013/39/ЄС від 12 серпня 2013 р. </a:t>
            </a:r>
            <a:endParaRPr lang="sk-SK" altLang="uk-UA" sz="1200" dirty="0">
              <a:latin typeface="+mn-lt"/>
            </a:endParaRPr>
          </a:p>
        </p:txBody>
      </p:sp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3" y="3365340"/>
            <a:ext cx="4302377" cy="94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07" y="2626438"/>
            <a:ext cx="2529424" cy="35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4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2474" y="1032525"/>
            <a:ext cx="80570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64194"/>
                </a:solidFill>
              </a:rPr>
              <a:t>Пункти</a:t>
            </a:r>
            <a:r>
              <a:rPr lang="ru-RU" sz="1600" b="1" dirty="0" smtClean="0">
                <a:solidFill>
                  <a:srgbClr val="164194"/>
                </a:solidFill>
              </a:rPr>
              <a:t> </a:t>
            </a:r>
            <a:r>
              <a:rPr lang="ru-RU" sz="1600" b="1" dirty="0" err="1" smtClean="0">
                <a:solidFill>
                  <a:srgbClr val="164194"/>
                </a:solidFill>
              </a:rPr>
              <a:t>моніторингу</a:t>
            </a:r>
            <a:r>
              <a:rPr lang="ru-RU" sz="1600" b="1" dirty="0" smtClean="0">
                <a:solidFill>
                  <a:srgbClr val="164194"/>
                </a:solidFill>
              </a:rPr>
              <a:t> МПВ в </a:t>
            </a:r>
            <a:r>
              <a:rPr lang="ru-RU" sz="1600" b="1" dirty="0" err="1" smtClean="0">
                <a:solidFill>
                  <a:srgbClr val="164194"/>
                </a:solidFill>
              </a:rPr>
              <a:t>басейні</a:t>
            </a:r>
            <a:r>
              <a:rPr lang="ru-RU" sz="1600" b="1" dirty="0" smtClean="0">
                <a:solidFill>
                  <a:srgbClr val="164194"/>
                </a:solidFill>
              </a:rPr>
              <a:t> </a:t>
            </a:r>
            <a:r>
              <a:rPr lang="ru-RU" sz="1600" b="1" dirty="0" err="1" smtClean="0">
                <a:solidFill>
                  <a:srgbClr val="164194"/>
                </a:solidFill>
              </a:rPr>
              <a:t>Дністра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319842" y="1367828"/>
            <a:ext cx="7349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(100 </a:t>
            </a:r>
            <a:r>
              <a:rPr lang="ru-RU" sz="1200" dirty="0" err="1" smtClean="0"/>
              <a:t>пунктів</a:t>
            </a:r>
            <a:r>
              <a:rPr lang="ru-RU" sz="1200" dirty="0" smtClean="0"/>
              <a:t> </a:t>
            </a:r>
            <a:r>
              <a:rPr lang="ru-RU" sz="1200" dirty="0" err="1"/>
              <a:t>моніторингу</a:t>
            </a:r>
            <a:r>
              <a:rPr lang="ru-RU" sz="1200" dirty="0"/>
              <a:t> на </a:t>
            </a:r>
            <a:r>
              <a:rPr lang="ru-RU" sz="1200" dirty="0" smtClean="0"/>
              <a:t>79 МПВ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загальної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кількості</a:t>
            </a:r>
            <a:r>
              <a:rPr lang="ru-RU" sz="1200" dirty="0" smtClean="0"/>
              <a:t> 1154 МПВ) </a:t>
            </a:r>
            <a:endParaRPr lang="uk-UA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74" y="1644827"/>
            <a:ext cx="6290323" cy="455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7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34838" y="1132813"/>
            <a:ext cx="82899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</a:rPr>
              <a:t>М</a:t>
            </a:r>
            <a:r>
              <a:rPr lang="uk-UA" sz="1400" b="1" dirty="0" smtClean="0">
                <a:solidFill>
                  <a:srgbClr val="002060"/>
                </a:solidFill>
              </a:rPr>
              <a:t>оніторинг </a:t>
            </a:r>
            <a:r>
              <a:rPr lang="uk-UA" sz="1400" b="1" dirty="0">
                <a:solidFill>
                  <a:srgbClr val="002060"/>
                </a:solidFill>
              </a:rPr>
              <a:t>біологічних показників </a:t>
            </a:r>
            <a:endParaRPr lang="uk-UA" sz="1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1200" dirty="0" smtClean="0">
                <a:solidFill>
                  <a:srgbClr val="002060"/>
                </a:solidFill>
              </a:rPr>
              <a:t>(</a:t>
            </a:r>
            <a:r>
              <a:rPr lang="uk-UA" sz="1200" dirty="0">
                <a:solidFill>
                  <a:srgbClr val="002060"/>
                </a:solidFill>
              </a:rPr>
              <a:t>фітопланктон, </a:t>
            </a:r>
            <a:r>
              <a:rPr lang="uk-UA" sz="1200" dirty="0" err="1">
                <a:solidFill>
                  <a:srgbClr val="002060"/>
                </a:solidFill>
              </a:rPr>
              <a:t>мікрофітобентос</a:t>
            </a:r>
            <a:r>
              <a:rPr lang="uk-UA" sz="1200" dirty="0">
                <a:solidFill>
                  <a:srgbClr val="002060"/>
                </a:solidFill>
              </a:rPr>
              <a:t>, судинні рослини, донні </a:t>
            </a:r>
            <a:r>
              <a:rPr lang="uk-UA" sz="1200" dirty="0" err="1">
                <a:solidFill>
                  <a:srgbClr val="002060"/>
                </a:solidFill>
              </a:rPr>
              <a:t>макробезхребетні</a:t>
            </a:r>
            <a:r>
              <a:rPr lang="uk-UA" sz="1200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945921" y="4486906"/>
            <a:ext cx="3743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i="1" dirty="0">
                <a:solidFill>
                  <a:srgbClr val="002060"/>
                </a:solidFill>
              </a:rPr>
              <a:t>Оцінка МПВ за біологічними показниками</a:t>
            </a:r>
            <a:endParaRPr lang="uk-UA" sz="1200" dirty="0">
              <a:solidFill>
                <a:srgbClr val="00206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05774" y="5040904"/>
            <a:ext cx="7392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/>
              <a:t>Оцінка </a:t>
            </a:r>
            <a:r>
              <a:rPr lang="uk-UA" sz="1200" dirty="0"/>
              <a:t>за біологічними показниками </a:t>
            </a:r>
            <a:r>
              <a:rPr lang="uk-UA" sz="1200" dirty="0" smtClean="0"/>
              <a:t>проводилася </a:t>
            </a:r>
            <a:r>
              <a:rPr lang="uk-UA" sz="1200" dirty="0"/>
              <a:t>згідно з Методикою з виконання моніторингу та </a:t>
            </a:r>
            <a:r>
              <a:rPr lang="uk-UA" sz="1200" dirty="0" smtClean="0"/>
              <a:t>екологічної </a:t>
            </a:r>
            <a:r>
              <a:rPr lang="uk-UA" sz="1200" dirty="0"/>
              <a:t>оцінки біологічних показників якості природних масивів поверхневих вод України</a:t>
            </a:r>
            <a:r>
              <a:rPr lang="uk-UA" sz="1200" dirty="0" smtClean="0"/>
              <a:t>.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255522" y="1682149"/>
            <a:ext cx="269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/>
              <a:t>77 МПВ у РРБ Дністра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96" y="2019727"/>
            <a:ext cx="3976778" cy="2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15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3" y="1062787"/>
            <a:ext cx="6960438" cy="504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69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0288" y="1324345"/>
            <a:ext cx="44259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2060"/>
                </a:solidFill>
              </a:rPr>
              <a:t>Сумарна оцінка хімічного стану МПВ </a:t>
            </a:r>
            <a:r>
              <a:rPr lang="uk-UA" sz="1400" b="1" dirty="0" smtClean="0">
                <a:solidFill>
                  <a:srgbClr val="002060"/>
                </a:solidFill>
              </a:rPr>
              <a:t>Дністра</a:t>
            </a:r>
          </a:p>
          <a:p>
            <a:pPr algn="ctr"/>
            <a:r>
              <a:rPr lang="uk-UA" sz="1200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uk-UA" sz="1200" dirty="0" smtClean="0"/>
              <a:t>(622 МПВ було оцінено із загальної кількості 1154 МПВ) </a:t>
            </a:r>
            <a:endParaRPr lang="uk-UA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89" y="2351088"/>
            <a:ext cx="6120711" cy="19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71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7" y="1026543"/>
            <a:ext cx="7203845" cy="518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8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 txBox="1">
            <a:spLocks/>
          </p:cNvSpPr>
          <p:nvPr/>
        </p:nvSpPr>
        <p:spPr>
          <a:xfrm>
            <a:off x="741871" y="1190443"/>
            <a:ext cx="2838091" cy="35713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400" b="1" dirty="0" smtClean="0">
                <a:solidFill>
                  <a:srgbClr val="002060"/>
                </a:solidFill>
                <a:latin typeface="+mn-lt"/>
              </a:rPr>
              <a:t>Перевищення ЕНЯ в басейні річки Дністер встановлено для: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uk-UA" sz="12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smtClean="0">
                <a:solidFill>
                  <a:srgbClr val="FF0000"/>
                </a:solidFill>
              </a:rPr>
              <a:t>кадмію та його сполуках</a:t>
            </a:r>
          </a:p>
          <a:p>
            <a:pPr>
              <a:spcBef>
                <a:spcPts val="0"/>
              </a:spcBef>
            </a:pPr>
            <a:r>
              <a:rPr lang="uk-UA" sz="1200" dirty="0" smtClean="0">
                <a:solidFill>
                  <a:srgbClr val="FF0000"/>
                </a:solidFill>
              </a:rPr>
              <a:t>ртуті та її сполуках</a:t>
            </a:r>
          </a:p>
          <a:p>
            <a:pPr>
              <a:spcBef>
                <a:spcPts val="0"/>
              </a:spcBef>
            </a:pPr>
            <a:r>
              <a:rPr lang="uk-UA" sz="1200" dirty="0" smtClean="0">
                <a:solidFill>
                  <a:srgbClr val="FF0000"/>
                </a:solidFill>
              </a:rPr>
              <a:t>свинцю та його сполуках</a:t>
            </a: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бензо</a:t>
            </a:r>
            <a:r>
              <a:rPr lang="uk-UA"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b)</a:t>
            </a:r>
            <a:r>
              <a:rPr lang="uk-UA" sz="1200" dirty="0" err="1" smtClean="0">
                <a:solidFill>
                  <a:srgbClr val="FF0000"/>
                </a:solidFill>
              </a:rPr>
              <a:t>флуорантену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бензо</a:t>
            </a:r>
            <a:r>
              <a:rPr lang="uk-UA"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>
                <a:solidFill>
                  <a:srgbClr val="FF0000"/>
                </a:solidFill>
              </a:rPr>
              <a:t>k)</a:t>
            </a:r>
            <a:r>
              <a:rPr lang="uk-UA" sz="1200" dirty="0" err="1" smtClean="0">
                <a:solidFill>
                  <a:srgbClr val="FF0000"/>
                </a:solidFill>
              </a:rPr>
              <a:t>флуорантену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бензо</a:t>
            </a:r>
            <a:r>
              <a:rPr lang="uk-UA"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 err="1">
                <a:solidFill>
                  <a:srgbClr val="FF0000"/>
                </a:solidFill>
              </a:rPr>
              <a:t>g,h,i</a:t>
            </a:r>
            <a:r>
              <a:rPr lang="en-US" sz="1200" dirty="0">
                <a:solidFill>
                  <a:srgbClr val="FF0000"/>
                </a:solidFill>
              </a:rPr>
              <a:t>) </a:t>
            </a:r>
            <a:r>
              <a:rPr lang="uk-UA" sz="1200" dirty="0" err="1" smtClean="0">
                <a:solidFill>
                  <a:srgbClr val="FF0000"/>
                </a:solidFill>
              </a:rPr>
              <a:t>перілену</a:t>
            </a:r>
            <a:r>
              <a:rPr lang="uk-UA" sz="1200" dirty="0" smtClean="0">
                <a:solidFill>
                  <a:srgbClr val="FF0000"/>
                </a:solidFill>
              </a:rPr>
              <a:t> 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цибутрину</a:t>
            </a: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1200" dirty="0">
                <a:solidFill>
                  <a:srgbClr val="FF0000"/>
                </a:solidFill>
              </a:rPr>
              <a:t>(</a:t>
            </a:r>
            <a:r>
              <a:rPr lang="uk-UA" sz="1200" dirty="0" err="1" smtClean="0">
                <a:solidFill>
                  <a:srgbClr val="FF0000"/>
                </a:solidFill>
              </a:rPr>
              <a:t>іргаролу</a:t>
            </a:r>
            <a:r>
              <a:rPr lang="uk-UA" sz="1200" dirty="0" smtClean="0">
                <a:solidFill>
                  <a:srgbClr val="FF0000"/>
                </a:solidFill>
              </a:rPr>
              <a:t>) 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флуорантену</a:t>
            </a:r>
            <a:r>
              <a:rPr lang="uk-UA" sz="1200" dirty="0" smtClean="0">
                <a:solidFill>
                  <a:srgbClr val="FF0000"/>
                </a:solidFill>
              </a:rPr>
              <a:t>  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ендосульфану</a:t>
            </a:r>
            <a:r>
              <a:rPr lang="uk-UA" sz="1200" dirty="0" smtClean="0">
                <a:solidFill>
                  <a:srgbClr val="FF0000"/>
                </a:solidFill>
              </a:rPr>
              <a:t> 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хлорпірифосу</a:t>
            </a: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1200" dirty="0">
                <a:solidFill>
                  <a:srgbClr val="FF0000"/>
                </a:solidFill>
              </a:rPr>
              <a:t>(</a:t>
            </a:r>
            <a:r>
              <a:rPr lang="uk-UA" sz="1200" dirty="0" err="1" smtClean="0">
                <a:solidFill>
                  <a:srgbClr val="FF0000"/>
                </a:solidFill>
              </a:rPr>
              <a:t>хлорпірифос-етилу</a:t>
            </a:r>
            <a:r>
              <a:rPr lang="uk-UA" sz="1200" dirty="0" smtClean="0">
                <a:solidFill>
                  <a:srgbClr val="FF0000"/>
                </a:solidFill>
              </a:rPr>
              <a:t>)  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аклоніфену</a:t>
            </a:r>
            <a:r>
              <a:rPr lang="uk-UA" sz="1200" dirty="0" smtClean="0">
                <a:solidFill>
                  <a:srgbClr val="FF0000"/>
                </a:solidFill>
              </a:rPr>
              <a:t> 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smtClean="0">
                <a:solidFill>
                  <a:srgbClr val="FF0000"/>
                </a:solidFill>
              </a:rPr>
              <a:t>антрацену </a:t>
            </a:r>
            <a:endParaRPr lang="uk-UA" sz="12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uk-UA" sz="1200" dirty="0" err="1" smtClean="0">
                <a:solidFill>
                  <a:srgbClr val="FF0000"/>
                </a:solidFill>
              </a:rPr>
              <a:t>нонилфенолам</a:t>
            </a:r>
            <a:r>
              <a:rPr lang="uk-UA" sz="1200" dirty="0" smtClean="0">
                <a:solidFill>
                  <a:srgbClr val="FF0000"/>
                </a:solidFill>
              </a:rPr>
              <a:t> </a:t>
            </a:r>
            <a:r>
              <a:rPr lang="uk-UA" sz="1200" dirty="0">
                <a:solidFill>
                  <a:srgbClr val="FF0000"/>
                </a:solidFill>
              </a:rPr>
              <a:t>(</a:t>
            </a:r>
            <a:r>
              <a:rPr lang="uk-UA" sz="1200" dirty="0" smtClean="0">
                <a:solidFill>
                  <a:srgbClr val="FF0000"/>
                </a:solidFill>
              </a:rPr>
              <a:t>4-нонилфенолу) </a:t>
            </a:r>
            <a:endParaRPr lang="uk-UA" sz="1200" dirty="0" smtClean="0"/>
          </a:p>
          <a:p>
            <a:pPr lvl="0"/>
            <a:endParaRPr lang="uk-UA" sz="12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uk-UA" sz="1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uk-UA" sz="1200" dirty="0" smtClean="0"/>
          </a:p>
        </p:txBody>
      </p:sp>
      <p:sp>
        <p:nvSpPr>
          <p:cNvPr id="8" name="Rectangle 44"/>
          <p:cNvSpPr txBox="1">
            <a:spLocks noChangeArrowheads="1"/>
          </p:cNvSpPr>
          <p:nvPr/>
        </p:nvSpPr>
        <p:spPr bwMode="auto">
          <a:xfrm>
            <a:off x="3994029" y="1802922"/>
            <a:ext cx="4735903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uk-UA" sz="1200" dirty="0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провести інвентаризацію </a:t>
            </a:r>
            <a:r>
              <a:rPr lang="uk-UA" sz="1200" dirty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скидів </a:t>
            </a:r>
            <a:r>
              <a:rPr lang="uk-UA" sz="1200" dirty="0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стічних вод до РРБ (визначити точкові та дифузні джерела забруднення  РРБ);</a:t>
            </a:r>
          </a:p>
          <a:p>
            <a:pPr algn="just">
              <a:buNone/>
            </a:pPr>
            <a:endParaRPr lang="uk-UA" sz="1200" dirty="0" smtClean="0">
              <a:solidFill>
                <a:srgbClr val="002060"/>
              </a:solidFill>
              <a:latin typeface="+mn-lt"/>
              <a:ea typeface="Microsoft YaHei" pitchFamily="32" charset="-122"/>
            </a:endParaRPr>
          </a:p>
          <a:p>
            <a:pPr algn="just">
              <a:buFontTx/>
              <a:buChar char="-"/>
            </a:pPr>
            <a:r>
              <a:rPr lang="uk-UA" sz="1200" dirty="0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провести </a:t>
            </a:r>
            <a:r>
              <a:rPr lang="uk-UA" sz="1200" dirty="0" err="1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скринінг</a:t>
            </a:r>
            <a:r>
              <a:rPr lang="uk-UA" sz="1200" dirty="0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 стічних вод, що скидаються до МПВ (у дозволах на спеціальне водокористування не зазначають дані щодо речовин, що можуть міститися у стічних / зворотних водах і пов’язані із специфікою діяльності підприємства, визначити перелік речовин, що підлягають нормуванню у стічних водах окремих підприємств);</a:t>
            </a:r>
          </a:p>
          <a:p>
            <a:pPr algn="just">
              <a:buNone/>
            </a:pPr>
            <a:endParaRPr lang="uk-UA" sz="1200" dirty="0" smtClean="0">
              <a:solidFill>
                <a:srgbClr val="002060"/>
              </a:solidFill>
              <a:latin typeface="+mn-lt"/>
              <a:ea typeface="Microsoft YaHei" pitchFamily="32" charset="-122"/>
            </a:endParaRPr>
          </a:p>
          <a:p>
            <a:pPr algn="just">
              <a:buFontTx/>
              <a:buChar char="-"/>
            </a:pPr>
            <a:r>
              <a:rPr lang="uk-UA" sz="1200" dirty="0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внести</a:t>
            </a:r>
            <a:r>
              <a:rPr lang="en-US" sz="1200" dirty="0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відповідні зміни </a:t>
            </a:r>
            <a:r>
              <a:rPr lang="uk-UA" sz="1200" dirty="0" smtClean="0">
                <a:solidFill>
                  <a:srgbClr val="002060"/>
                </a:solidFill>
                <a:latin typeface="+mn-lt"/>
                <a:ea typeface="Microsoft YaHei" pitchFamily="32" charset="-122"/>
              </a:rPr>
              <a:t>до дозволів на спеціальне водокористування.</a:t>
            </a:r>
            <a:endParaRPr lang="uk-UA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Microsoft YaHei" pitchFamily="32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uk-UA" altLang="uk-UA" sz="1200" b="1" dirty="0" smtClean="0">
              <a:solidFill>
                <a:srgbClr val="0070C0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uk-UA" altLang="uk-UA" sz="1200" b="1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9" name="Picture 18" descr="120203447_14243vnim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986773"/>
            <a:ext cx="652404" cy="124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7043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Conten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2254c3-3e84-4330-8198-efe02d4230e8">
      <Terms xmlns="http://schemas.microsoft.com/office/infopath/2007/PartnerControls"/>
    </lcf76f155ced4ddcb4097134ff3c332f>
    <TaxCatchAll xmlns="1d1e70ed-6c05-42da-8aad-b490ac75fd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C9D498E84114C9A76FA7FF18C6219" ma:contentTypeVersion="18" ma:contentTypeDescription="Crée un document." ma:contentTypeScope="" ma:versionID="09b4b071febd5d8e6c912c0b69d547dc">
  <xsd:schema xmlns:xsd="http://www.w3.org/2001/XMLSchema" xmlns:xs="http://www.w3.org/2001/XMLSchema" xmlns:p="http://schemas.microsoft.com/office/2006/metadata/properties" xmlns:ns2="1d1e70ed-6c05-42da-8aad-b490ac75fdc2" xmlns:ns3="0b2254c3-3e84-4330-8198-efe02d4230e8" targetNamespace="http://schemas.microsoft.com/office/2006/metadata/properties" ma:root="true" ma:fieldsID="7cc5cda831a7fbf24dd0c571bf1697d9" ns2:_="" ns3:_="">
    <xsd:import namespace="1d1e70ed-6c05-42da-8aad-b490ac75fdc2"/>
    <xsd:import namespace="0b2254c3-3e84-4330-8198-efe02d4230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TaxCatchAll" minOccurs="0"/>
                <xsd:element ref="ns3:lcf76f155ced4ddcb4097134ff3c332f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e70ed-6c05-42da-8aad-b490ac75fd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4488562-23fa-4bc5-83fa-da78d59fc823}" ma:internalName="TaxCatchAll" ma:showField="CatchAllData" ma:web="1d1e70ed-6c05-42da-8aad-b490ac75fd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254c3-3e84-4330-8198-efe02d423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36048dc-8b69-4cc3-b763-232f6a724f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83D790-86ED-43DB-84DA-19CE54C27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AA030-B335-492B-9185-A5BC07CBBEC6}">
  <ds:schemaRefs>
    <ds:schemaRef ds:uri="0b2254c3-3e84-4330-8198-efe02d4230e8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1d1e70ed-6c05-42da-8aad-b490ac75fdc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B7E25F-816A-4C04-BA3C-1030AAC51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1e70ed-6c05-42da-8aad-b490ac75fdc2"/>
    <ds:schemaRef ds:uri="0b2254c3-3e84-4330-8198-efe02d4230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387</Words>
  <Application>Microsoft Office PowerPoint</Application>
  <PresentationFormat>Екран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Larissa</vt:lpstr>
      <vt:lpstr>Master Content</vt:lpstr>
      <vt:lpstr>                                                               Громадські обговорення  ЕКОЛОГІЧНИЙ ТА ХІМІЧНИЙ СТАНИ МПВ  ПЛАН УПРАВЛІННЯ РІЧКОВИМ БАСЕЙНОМ ДНІСТРА   2025 - 2030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</dc:creator>
  <cp:lastModifiedBy>Марія Скоблей</cp:lastModifiedBy>
  <cp:revision>451</cp:revision>
  <cp:lastPrinted>2022-01-11T16:26:34Z</cp:lastPrinted>
  <dcterms:created xsi:type="dcterms:W3CDTF">2019-01-25T10:57:30Z</dcterms:created>
  <dcterms:modified xsi:type="dcterms:W3CDTF">2024-04-11T08:55:54Z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0x010100327C9D498E84114C9A76FA7FF18C6219</vt:lpwstr>
  </property>
  <property fmtid="{D5CDD505-2E9C-101B-9397-08002B2CF9AE}" pid="3" name="MediaServiceImageTags">
    <vt:lpwstr/>
  </property>
</Properties>
</file>