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0" r:id="rId5"/>
  </p:sldMasterIdLst>
  <p:notesMasterIdLst>
    <p:notesMasterId r:id="rId21"/>
  </p:notesMasterIdLst>
  <p:handoutMasterIdLst>
    <p:handoutMasterId r:id="rId22"/>
  </p:handoutMasterIdLst>
  <p:sldIdLst>
    <p:sldId id="304" r:id="rId6"/>
    <p:sldId id="314" r:id="rId7"/>
    <p:sldId id="325" r:id="rId8"/>
    <p:sldId id="322" r:id="rId9"/>
    <p:sldId id="320" r:id="rId10"/>
    <p:sldId id="319" r:id="rId11"/>
    <p:sldId id="326" r:id="rId12"/>
    <p:sldId id="327" r:id="rId13"/>
    <p:sldId id="330" r:id="rId14"/>
    <p:sldId id="332" r:id="rId15"/>
    <p:sldId id="334" r:id="rId16"/>
    <p:sldId id="336" r:id="rId17"/>
    <p:sldId id="335" r:id="rId18"/>
    <p:sldId id="339" r:id="rId19"/>
    <p:sldId id="321" r:id="rId20"/>
  </p:sldIdLst>
  <p:sldSz cx="9144000" cy="6858000" type="screen4x3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  <a:srgbClr val="164194"/>
    <a:srgbClr val="B9B9B9"/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226" autoAdjust="0"/>
  </p:normalViewPr>
  <p:slideViewPr>
    <p:cSldViewPr snapToGrid="0" snapToObjects="1">
      <p:cViewPr varScale="1">
        <p:scale>
          <a:sx n="107" d="100"/>
          <a:sy n="107" d="100"/>
        </p:scale>
        <p:origin x="19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092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r">
              <a:defRPr sz="1300"/>
            </a:lvl1pPr>
          </a:lstStyle>
          <a:p>
            <a:fld id="{D2555A01-C6A2-4499-B9D3-BE5D45F75964}" type="datetimeFigureOut">
              <a:rPr lang="de-AT" smtClean="0"/>
              <a:t>23.04.2024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092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r">
              <a:defRPr sz="1300"/>
            </a:lvl1pPr>
          </a:lstStyle>
          <a:p>
            <a:fld id="{17E3E2C8-53C7-49FE-871A-EB5275344751}" type="slidenum">
              <a:rPr lang="de-AT" smtClean="0"/>
              <a:t>‹№›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265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r">
              <a:defRPr sz="1300"/>
            </a:lvl1pPr>
          </a:lstStyle>
          <a:p>
            <a:fld id="{FEF2A833-9B3C-4F09-BAE9-985D386077B6}" type="datetimeFigureOut">
              <a:rPr lang="de-AT" smtClean="0"/>
              <a:t>23.04.2024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6" tIns="49529" rIns="99056" bIns="49529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56" tIns="49529" rIns="99056" bIns="49529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r">
              <a:defRPr sz="1300"/>
            </a:lvl1pPr>
          </a:lstStyle>
          <a:p>
            <a:fld id="{5C88694A-3A16-44A4-8BBE-9E180D186A4A}" type="slidenum">
              <a:rPr lang="de-AT" smtClean="0"/>
              <a:t>‹№›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73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694A-3A16-44A4-8BBE-9E180D186A4A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456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19997" y="1691116"/>
            <a:ext cx="7700401" cy="1711314"/>
          </a:xfrm>
        </p:spPr>
        <p:txBody>
          <a:bodyPr>
            <a:normAutofit/>
          </a:bodyPr>
          <a:lstStyle>
            <a:lvl1pPr>
              <a:defRPr sz="2700" baseline="0">
                <a:solidFill>
                  <a:srgbClr val="164194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EU4ENVIRONMENT</a:t>
            </a:r>
            <a:br>
              <a:rPr lang="en-US" dirty="0"/>
            </a:br>
            <a:r>
              <a:rPr lang="en-US" dirty="0"/>
              <a:t>Water Resources and environmental DATA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8" y="3918830"/>
            <a:ext cx="7700401" cy="380362"/>
          </a:xfrm>
        </p:spPr>
        <p:txBody>
          <a:bodyPr lIns="0" tIns="36000" rIns="0" bIns="0">
            <a:noAutofit/>
          </a:bodyPr>
          <a:lstStyle>
            <a:lvl1pPr marL="0" indent="0">
              <a:buNone/>
              <a:defRPr sz="1800" cap="none" baseline="0"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Organisation, </a:t>
            </a:r>
            <a:r>
              <a:rPr lang="de-DE" dirty="0" err="1"/>
              <a:t>Author</a:t>
            </a:r>
            <a:r>
              <a:rPr lang="de-DE" dirty="0"/>
              <a:t>, Place, Date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70" y="539357"/>
            <a:ext cx="2785456" cy="47445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1" y="368917"/>
            <a:ext cx="2990850" cy="7715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9" y="5795862"/>
            <a:ext cx="7718129" cy="7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4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1049628" cy="365125"/>
          </a:xfrm>
          <a:prstGeom prst="rect">
            <a:avLst/>
          </a:prstGeom>
        </p:spPr>
        <p:txBody>
          <a:bodyPr/>
          <a:lstStyle/>
          <a:p>
            <a:fld id="{365F6CF4-C22F-467B-969A-176C65398752}" type="datetime1">
              <a:rPr lang="de-AT" smtClean="0"/>
              <a:t>23.04.2024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>
          <a:xfrm>
            <a:off x="8171644" y="6356350"/>
            <a:ext cx="515155" cy="365125"/>
          </a:xfrm>
          <a:prstGeom prst="rect">
            <a:avLst/>
          </a:prstGeom>
        </p:spPr>
        <p:txBody>
          <a:bodyPr/>
          <a:lstStyle/>
          <a:p>
            <a:fld id="{17975BD6-1B15-4611-9DB1-37F102CD1EBC}" type="slidenum">
              <a:rPr lang="de-AT" smtClean="0"/>
              <a:t>‹№›</a:t>
            </a:fld>
            <a:endParaRPr lang="de-AT"/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7" hasCustomPrompt="1"/>
          </p:nvPr>
        </p:nvSpPr>
        <p:spPr>
          <a:xfrm>
            <a:off x="521999" y="2016125"/>
            <a:ext cx="8100001" cy="41751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AT"/>
              <a:t>Insert a table here</a:t>
            </a:r>
          </a:p>
        </p:txBody>
      </p:sp>
    </p:spTree>
    <p:extLst>
      <p:ext uri="{BB962C8B-B14F-4D97-AF65-F5344CB8AC3E}">
        <p14:creationId xmlns:p14="http://schemas.microsoft.com/office/powerpoint/2010/main" val="231181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pPr/>
              <a:t>23.04.2024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pPr/>
              <a:t>‹№›</a:t>
            </a:fld>
            <a:endParaRPr lang="de-AT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522000" y="2016000"/>
            <a:ext cx="8100000" cy="41760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de-AT"/>
              <a:t>Insert a diagram here</a:t>
            </a:r>
          </a:p>
        </p:txBody>
      </p:sp>
    </p:spTree>
    <p:extLst>
      <p:ext uri="{BB962C8B-B14F-4D97-AF65-F5344CB8AC3E}">
        <p14:creationId xmlns:p14="http://schemas.microsoft.com/office/powerpoint/2010/main" val="266334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3C7-D3E6-41F8-BFAC-BB9A51019224}" type="datetime1">
              <a:rPr lang="de-AT" smtClean="0"/>
              <a:t>23.04.2024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t>‹№›</a:t>
            </a:fld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2000" y="2016001"/>
            <a:ext cx="4320000" cy="421212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158740" y="2016001"/>
            <a:ext cx="3463260" cy="4011971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/>
              <a:t>Insert a image here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58740" y="6030126"/>
            <a:ext cx="3463260" cy="197998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700" cap="none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de-DE"/>
              <a:t>Source/©: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140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pPr/>
              <a:t>23.04.2024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pPr/>
              <a:t>‹№›</a:t>
            </a:fld>
            <a:endParaRPr lang="de-AT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22000" y="2016000"/>
            <a:ext cx="8100000" cy="40141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/>
              <a:t>Insert a image here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58740" y="6030126"/>
            <a:ext cx="3463260" cy="197998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700" cap="none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de-DE"/>
              <a:t>Source/©: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403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t>23.04.2024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t>‹№›</a:t>
            </a:fld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980000"/>
            <a:ext cx="8100000" cy="468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First name/last name</a:t>
            </a:r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2448000"/>
            <a:ext cx="8100000" cy="2235318"/>
          </a:xfrm>
        </p:spPr>
        <p:txBody>
          <a:bodyPr/>
          <a:lstStyle>
            <a:lvl1pPr marL="0" indent="0">
              <a:buNone/>
              <a:defRPr cap="none" baseline="0"/>
            </a:lvl1pPr>
          </a:lstStyle>
          <a:p>
            <a:pPr lvl="0"/>
            <a:r>
              <a:rPr lang="de-DE"/>
              <a:t>Contact information</a:t>
            </a:r>
            <a:endParaRPr lang="de-AT"/>
          </a:p>
        </p:txBody>
      </p:sp>
      <p:pic>
        <p:nvPicPr>
          <p:cNvPr id="10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5265764"/>
            <a:ext cx="338694" cy="338694"/>
          </a:xfrm>
          <a:prstGeom prst="rect">
            <a:avLst/>
          </a:prstGeom>
        </p:spPr>
      </p:pic>
      <p:pic>
        <p:nvPicPr>
          <p:cNvPr id="11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5695491"/>
            <a:ext cx="348749" cy="333520"/>
          </a:xfrm>
          <a:prstGeom prst="rect">
            <a:avLst/>
          </a:prstGeom>
        </p:spPr>
      </p:pic>
      <p:pic>
        <p:nvPicPr>
          <p:cNvPr id="12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9" y="5265764"/>
            <a:ext cx="338694" cy="338694"/>
          </a:xfrm>
          <a:prstGeom prst="rect">
            <a:avLst/>
          </a:prstGeom>
        </p:spPr>
      </p:pic>
      <p:pic>
        <p:nvPicPr>
          <p:cNvPr id="13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8" y="5695491"/>
            <a:ext cx="348749" cy="333520"/>
          </a:xfrm>
          <a:prstGeom prst="rect">
            <a:avLst/>
          </a:prstGeom>
        </p:spPr>
      </p:pic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01" y="5265738"/>
            <a:ext cx="7614000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/>
              <a:t>www.facebook.com/euwiplus/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5690874"/>
            <a:ext cx="7614001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 dirty="0"/>
              <a:t>Website </a:t>
            </a:r>
            <a:r>
              <a:rPr lang="de-DE" dirty="0" err="1"/>
              <a:t>coming</a:t>
            </a:r>
            <a:r>
              <a:rPr lang="de-DE" dirty="0"/>
              <a:t> </a:t>
            </a:r>
            <a:r>
              <a:rPr lang="de-DE" dirty="0" err="1"/>
              <a:t>soon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5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t>23.04.2024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t>‹№›</a:t>
            </a:fld>
            <a:endParaRPr lang="de-AT"/>
          </a:p>
        </p:txBody>
      </p:sp>
      <p:pic>
        <p:nvPicPr>
          <p:cNvPr id="6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5265764"/>
            <a:ext cx="338694" cy="338694"/>
          </a:xfrm>
          <a:prstGeom prst="rect">
            <a:avLst/>
          </a:prstGeom>
        </p:spPr>
      </p:pic>
      <p:pic>
        <p:nvPicPr>
          <p:cNvPr id="7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5695491"/>
            <a:ext cx="348749" cy="333520"/>
          </a:xfrm>
          <a:prstGeom prst="rect">
            <a:avLst/>
          </a:prstGeom>
        </p:spPr>
      </p:pic>
      <p:pic>
        <p:nvPicPr>
          <p:cNvPr id="8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9" y="5265764"/>
            <a:ext cx="338694" cy="338694"/>
          </a:xfrm>
          <a:prstGeom prst="rect">
            <a:avLst/>
          </a:prstGeom>
        </p:spPr>
      </p:pic>
      <p:pic>
        <p:nvPicPr>
          <p:cNvPr id="9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8" y="5695491"/>
            <a:ext cx="348749" cy="333520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00" y="5265738"/>
            <a:ext cx="7614000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/>
              <a:t>www.facebook.com/euwiplus/</a:t>
            </a:r>
          </a:p>
        </p:txBody>
      </p:sp>
      <p:sp>
        <p:nvSpPr>
          <p:cNvPr id="11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5690874"/>
            <a:ext cx="7614000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 dirty="0"/>
              <a:t>Website </a:t>
            </a:r>
            <a:r>
              <a:rPr lang="de-DE" dirty="0" err="1"/>
              <a:t>coming</a:t>
            </a:r>
            <a:r>
              <a:rPr lang="de-DE" dirty="0"/>
              <a:t> </a:t>
            </a:r>
            <a:r>
              <a:rPr lang="de-DE" dirty="0" err="1"/>
              <a:t>soon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1999" y="1980000"/>
            <a:ext cx="3888000" cy="396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/>
              <a:t>First name/last name</a:t>
            </a:r>
            <a:endParaRPr lang="de-AT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21999" y="2376000"/>
            <a:ext cx="3888000" cy="2235318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/>
            </a:lvl1pPr>
          </a:lstStyle>
          <a:p>
            <a:pPr lvl="0"/>
            <a:r>
              <a:rPr lang="de-DE"/>
              <a:t>Contact information</a:t>
            </a:r>
            <a:endParaRPr lang="de-AT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734000" y="1980000"/>
            <a:ext cx="3888000" cy="396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/>
              <a:t>First name/last name</a:t>
            </a:r>
            <a:endParaRPr lang="de-AT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34000" y="2376000"/>
            <a:ext cx="3888000" cy="2235318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/>
            </a:lvl1pPr>
          </a:lstStyle>
          <a:p>
            <a:pPr lvl="0"/>
            <a:r>
              <a:rPr lang="de-DE"/>
              <a:t>Contact information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341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3573152-35EA-4828-B832-A739B408D8E3}" type="datetime1">
              <a:rPr lang="sk-SK"/>
              <a:pPr>
                <a:defRPr/>
              </a:pPr>
              <a:t>23. 4. 2024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B7A9-F580-454E-9F10-4D4E91DDC362}" type="slidenum">
              <a:rPr lang="sk-SK" altLang="ru-RU"/>
              <a:pPr>
                <a:defRPr/>
              </a:pPr>
              <a:t>‹№›</a:t>
            </a:fld>
            <a:endParaRPr lang="sk-SK" altLang="ru-RU"/>
          </a:p>
        </p:txBody>
      </p:sp>
    </p:spTree>
    <p:extLst>
      <p:ext uri="{BB962C8B-B14F-4D97-AF65-F5344CB8AC3E}">
        <p14:creationId xmlns:p14="http://schemas.microsoft.com/office/powerpoint/2010/main" val="2849533053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1489-6756-4920-9E12-9F238A398636}" type="datetimeFigureOut">
              <a:rPr lang="sk-SK"/>
              <a:pPr>
                <a:defRPr/>
              </a:pPr>
              <a:t>23. 4. 2024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A281-4967-4D30-BDFA-D3B3097826C9}" type="slidenum">
              <a:rPr lang="sk-SK" altLang="uk-UA"/>
              <a:pPr>
                <a:defRPr/>
              </a:pPr>
              <a:t>‹№›</a:t>
            </a:fld>
            <a:endParaRPr lang="sk-SK" altLang="uk-UA"/>
          </a:p>
        </p:txBody>
      </p:sp>
    </p:spTree>
    <p:extLst>
      <p:ext uri="{BB962C8B-B14F-4D97-AF65-F5344CB8AC3E}">
        <p14:creationId xmlns:p14="http://schemas.microsoft.com/office/powerpoint/2010/main" val="145708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e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 dirty="0"/>
              <a:t>RESULTS 2 COUNTRY SPECIFIC DISCUSSIONS</a:t>
            </a:r>
            <a:endParaRPr lang="de-AT" dirty="0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14350" y="3761045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Bildplatzhalter 29" descr="armeni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0" b="6130"/>
          <a:stretch>
            <a:fillRect/>
          </a:stretch>
        </p:blipFill>
        <p:spPr>
          <a:xfrm>
            <a:off x="3654000" y="2294522"/>
            <a:ext cx="1836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erbaij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/>
              <a:t>RESULTS 2 COUNTRY SPECIFIC DISCUSSIONS</a:t>
            </a:r>
            <a:endParaRPr lang="de-AT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3844545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Bildplatzhalter 30" descr="aserbaidsch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r="4643"/>
          <a:stretch>
            <a:fillRect/>
          </a:stretch>
        </p:blipFill>
        <p:spPr>
          <a:xfrm>
            <a:off x="3654000" y="2414726"/>
            <a:ext cx="1836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3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/>
              <a:t>RESULTS 2 COUNTRY SPECIFIC DISCUSSIONS</a:t>
            </a:r>
            <a:endParaRPr lang="de-AT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199" y="3654908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Bildplatzhalter 32" descr="georgi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7143"/>
          <a:stretch>
            <a:fillRect/>
          </a:stretch>
        </p:blipFill>
        <p:spPr>
          <a:xfrm>
            <a:off x="3653999" y="2255365"/>
            <a:ext cx="1836000" cy="104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483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ld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/>
              <a:t>RESULTS 2 COUNTRY SPECIFIC DISCUSSIONS</a:t>
            </a:r>
            <a:endParaRPr lang="de-AT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4131" y="3785537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9" name="Bildplatzhalter 33" descr="moldavi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r="4643"/>
          <a:stretch>
            <a:fillRect/>
          </a:stretch>
        </p:blipFill>
        <p:spPr>
          <a:xfrm>
            <a:off x="3647863" y="2304351"/>
            <a:ext cx="1842136" cy="10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8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ra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RESULTS 2 COUNTRY SPECIFIC DISCUSSIONS</a:t>
            </a:r>
            <a:endParaRPr lang="de-AT" dirty="0"/>
          </a:p>
        </p:txBody>
      </p:sp>
      <p:pic>
        <p:nvPicPr>
          <p:cNvPr id="6" name="Bildplatzhalter 28" descr="ukra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" b="7188"/>
          <a:stretch>
            <a:fillRect/>
          </a:stretch>
        </p:blipFill>
        <p:spPr>
          <a:xfrm>
            <a:off x="3654000" y="2366512"/>
            <a:ext cx="1836000" cy="104400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3844545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6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283336" y="2052000"/>
            <a:ext cx="8229599" cy="576000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normAutofit/>
          </a:bodyPr>
          <a:lstStyle/>
          <a:p>
            <a:pPr algn="ctr"/>
            <a:r>
              <a:rPr lang="en-US" sz="2400" noProof="0" dirty="0">
                <a:solidFill>
                  <a:schemeClr val="tx2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DUMMY TEXT</a:t>
            </a:r>
            <a:endParaRPr lang="de-AT" sz="2400" dirty="0">
              <a:solidFill>
                <a:schemeClr val="tx2"/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7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2000" y="2016000"/>
            <a:ext cx="8100000" cy="4176000"/>
          </a:xfrm>
        </p:spPr>
        <p:txBody>
          <a:bodyPr/>
          <a:lstStyle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46597" cy="365125"/>
          </a:xfrm>
          <a:prstGeom prst="rect">
            <a:avLst/>
          </a:prstGeom>
        </p:spPr>
        <p:txBody>
          <a:bodyPr/>
          <a:lstStyle/>
          <a:p>
            <a:fld id="{365F6CF4-C22F-467B-969A-176C65398752}" type="datetime1">
              <a:rPr lang="de-AT" smtClean="0"/>
              <a:t>23.04.2024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>
          <a:xfrm>
            <a:off x="8197402" y="6356350"/>
            <a:ext cx="489397" cy="365125"/>
          </a:xfrm>
          <a:prstGeom prst="rect">
            <a:avLst/>
          </a:prstGeom>
        </p:spPr>
        <p:txBody>
          <a:bodyPr/>
          <a:lstStyle/>
          <a:p>
            <a:fld id="{17975BD6-1B15-4611-9DB1-37F102CD1EBC}" type="slidenum">
              <a:rPr lang="de-AT" smtClean="0"/>
              <a:t>‹№›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885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2000" y="2016000"/>
            <a:ext cx="3888000" cy="4176000"/>
          </a:xfrm>
        </p:spPr>
        <p:txBody>
          <a:bodyPr/>
          <a:lstStyle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01521" cy="365125"/>
          </a:xfrm>
          <a:prstGeom prst="rect">
            <a:avLst/>
          </a:prstGeom>
        </p:spPr>
        <p:txBody>
          <a:bodyPr/>
          <a:lstStyle/>
          <a:p>
            <a:fld id="{365F6CF4-C22F-467B-969A-176C65398752}" type="datetime1">
              <a:rPr lang="de-AT" smtClean="0"/>
              <a:t>23.04.2024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>
          <a:xfrm>
            <a:off x="8242478" y="6356350"/>
            <a:ext cx="444321" cy="365125"/>
          </a:xfrm>
          <a:prstGeom prst="rect">
            <a:avLst/>
          </a:prstGeom>
        </p:spPr>
        <p:txBody>
          <a:bodyPr/>
          <a:lstStyle/>
          <a:p>
            <a:fld id="{17975BD6-1B15-4611-9DB1-37F102CD1EBC}" type="slidenum">
              <a:rPr lang="de-AT" smtClean="0"/>
              <a:t>‹№›</a:t>
            </a:fld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728815" y="2016125"/>
            <a:ext cx="3888000" cy="4175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726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Headline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60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12D54D6A-DBE5-4F8C-8D77-AF8BE2B657F9}" type="datetime1">
              <a:rPr lang="de-AT" smtClean="0"/>
              <a:pPr/>
              <a:t>23.04.2024</a:t>
            </a:fld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84524" y="6356350"/>
            <a:ext cx="502276" cy="365125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8656D8E4-7676-4E97-BD1D-B4A983820CC1}" type="slidenum">
              <a:rPr lang="de-AT" smtClean="0"/>
              <a:pPr/>
              <a:t>‹№›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749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rgbClr val="164194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platzhalter 22"/>
          <p:cNvSpPr>
            <a:spLocks noGrp="1"/>
          </p:cNvSpPr>
          <p:nvPr userDrawn="1">
            <p:ph type="title"/>
          </p:nvPr>
        </p:nvSpPr>
        <p:spPr>
          <a:xfrm>
            <a:off x="522000" y="1296000"/>
            <a:ext cx="8100000" cy="57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Headline</a:t>
            </a:r>
            <a:endParaRPr lang="de-AT" dirty="0"/>
          </a:p>
        </p:txBody>
      </p:sp>
      <p:sp>
        <p:nvSpPr>
          <p:cNvPr id="24" name="Textplatzhalter 23"/>
          <p:cNvSpPr>
            <a:spLocks noGrp="1"/>
          </p:cNvSpPr>
          <p:nvPr userDrawn="1">
            <p:ph type="body" idx="1"/>
          </p:nvPr>
        </p:nvSpPr>
        <p:spPr>
          <a:xfrm>
            <a:off x="522000" y="2016000"/>
            <a:ext cx="8100000" cy="41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</p:txBody>
      </p:sp>
      <p:sp>
        <p:nvSpPr>
          <p:cNvPr id="2" name="Datumsplatzhalter 1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940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812F6426-B6D9-42D2-B5E0-D07AA1183689}" type="datetime1">
              <a:rPr lang="de-AT" smtClean="0"/>
              <a:pPr/>
              <a:t>23.04.2024</a:t>
            </a:fld>
            <a:endParaRPr lang="de-AT" dirty="0"/>
          </a:p>
        </p:txBody>
      </p:sp>
      <p:sp>
        <p:nvSpPr>
          <p:cNvPr id="11" name="Foliennummernplatzhalter 10"/>
          <p:cNvSpPr>
            <a:spLocks noGrp="1"/>
          </p:cNvSpPr>
          <p:nvPr userDrawn="1">
            <p:ph type="sldNum" sz="quarter" idx="4"/>
          </p:nvPr>
        </p:nvSpPr>
        <p:spPr>
          <a:xfrm>
            <a:off x="8126568" y="6356350"/>
            <a:ext cx="560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2C65C77F-0813-48A0-B3DA-45A8774404AE}" type="slidenum">
              <a:rPr lang="de-AT" smtClean="0"/>
              <a:pPr/>
              <a:t>‹№›</a:t>
            </a:fld>
            <a:endParaRPr lang="de-AT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23" y="539357"/>
            <a:ext cx="2785456" cy="4744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4" y="300037"/>
            <a:ext cx="2990850" cy="7715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9" y="6214209"/>
            <a:ext cx="4997002" cy="5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5" r:id="rId3"/>
    <p:sldLayoutId id="2147483657" r:id="rId4"/>
    <p:sldLayoutId id="2147483652" r:id="rId5"/>
    <p:sldLayoutId id="2147483665" r:id="rId6"/>
    <p:sldLayoutId id="2147483658" r:id="rId7"/>
    <p:sldLayoutId id="2147483666" r:id="rId8"/>
    <p:sldLayoutId id="2147483662" r:id="rId9"/>
    <p:sldLayoutId id="2147483663" r:id="rId10"/>
    <p:sldLayoutId id="2147483659" r:id="rId11"/>
    <p:sldLayoutId id="2147483664" r:id="rId12"/>
    <p:sldLayoutId id="2147483660" r:id="rId13"/>
    <p:sldLayoutId id="2147483661" r:id="rId14"/>
    <p:sldLayoutId id="2147483667" r:id="rId15"/>
    <p:sldLayoutId id="2147483668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rgbClr val="164194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7174" y="1101105"/>
            <a:ext cx="8522897" cy="371798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Calibri"/>
                <a:ea typeface="Ebrima"/>
                <a:cs typeface="Calibri"/>
              </a:rPr>
            </a:br>
            <a:r>
              <a:rPr lang="uk-UA" sz="2800" b="1" dirty="0">
                <a:latin typeface="Calibri"/>
                <a:ea typeface="Ebrima"/>
                <a:cs typeface="Calibri"/>
              </a:rPr>
              <a:t>                                                                   </a:t>
            </a:r>
            <a:r>
              <a:rPr lang="uk-UA" sz="2200" b="1" i="1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  <a:t>Громадські обговорення</a:t>
            </a:r>
            <a:br>
              <a:rPr lang="uk-UA" sz="2800" b="1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</a:br>
            <a:br>
              <a:rPr lang="en-US" sz="2800" b="1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</a:br>
            <a:r>
              <a:rPr lang="uk-UA" sz="2400" b="1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  <a:t>ПЛАН УПРАВЛІННЯ РІЧКОВИМ БАСЕЙНОМ Дністра  2025 – 2030 </a:t>
            </a:r>
            <a:br>
              <a:rPr lang="uk-UA" sz="2800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</a:br>
            <a:br>
              <a:rPr lang="uk-UA" sz="2800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</a:br>
            <a:br>
              <a:rPr lang="uk-UA" sz="2800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</a:br>
            <a:r>
              <a:rPr lang="uk-UA" sz="2800" b="1" dirty="0">
                <a:solidFill>
                  <a:schemeClr val="tx2"/>
                </a:solidFill>
                <a:latin typeface="+mn-lt"/>
                <a:ea typeface="Ebrima"/>
                <a:cs typeface="Calibri"/>
              </a:rPr>
              <a:t>ПРОГРАМА ЗАХОДІВ, </a:t>
            </a:r>
            <a:r>
              <a:rPr lang="uk-UA" sz="2800" b="1" dirty="0">
                <a:solidFill>
                  <a:schemeClr val="tx2"/>
                </a:solidFill>
                <a:effectLst/>
                <a:latin typeface="+mn-lt"/>
                <a:ea typeface="Batang" panose="02030600000101010101" pitchFamily="18" charset="-127"/>
              </a:rPr>
              <a:t>спрямованих на покращення екологічного стану</a:t>
            </a:r>
            <a:r>
              <a:rPr lang="uk-UA" sz="2800" b="1" dirty="0">
                <a:solidFill>
                  <a:schemeClr val="tx2"/>
                </a:solidFill>
                <a:effectLst/>
                <a:latin typeface="+mn-lt"/>
                <a:ea typeface="Aptos"/>
              </a:rPr>
              <a:t> поверхневих вод річкового басейну Дністра</a:t>
            </a:r>
            <a:br>
              <a:rPr lang="uk-UA" sz="2800" b="1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</a:br>
            <a:br>
              <a:rPr lang="uk-UA" sz="2800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</a:br>
            <a:endParaRPr lang="fr-FR" sz="2800" b="1" dirty="0" err="1">
              <a:solidFill>
                <a:schemeClr val="tx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820151" y="4352924"/>
            <a:ext cx="7928702" cy="1743075"/>
          </a:xfrm>
        </p:spPr>
        <p:txBody>
          <a:bodyPr/>
          <a:lstStyle/>
          <a:p>
            <a:pPr algn="r"/>
            <a:r>
              <a:rPr lang="uk-UA" sz="2400" dirty="0">
                <a:solidFill>
                  <a:schemeClr val="tx2"/>
                </a:solidFill>
              </a:rPr>
              <a:t>Іванна ГНАТИШИН</a:t>
            </a:r>
          </a:p>
          <a:p>
            <a:pPr algn="r"/>
            <a:r>
              <a:rPr lang="uk-UA" sz="2000" dirty="0">
                <a:solidFill>
                  <a:schemeClr val="tx2"/>
                </a:solidFill>
              </a:rPr>
              <a:t>Дністровське БУВР</a:t>
            </a:r>
          </a:p>
          <a:p>
            <a:pPr algn="ctr"/>
            <a:r>
              <a:rPr lang="uk-UA" sz="1600" cap="all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  <a:t>25 </a:t>
            </a:r>
            <a:r>
              <a:rPr lang="uk-UA" sz="1600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  <a:t>квітня </a:t>
            </a:r>
            <a:r>
              <a:rPr lang="uk-UA" sz="1600" cap="all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  <a:t>2024 р.</a:t>
            </a:r>
          </a:p>
          <a:p>
            <a:pPr algn="ctr"/>
            <a:r>
              <a:rPr lang="uk-UA" sz="1600" cap="all" dirty="0">
                <a:solidFill>
                  <a:schemeClr val="tx2"/>
                </a:solidFill>
                <a:latin typeface="Calibri"/>
                <a:ea typeface="Ebrima"/>
                <a:cs typeface="Calibri"/>
              </a:rPr>
              <a:t>Івано-Франківськ</a:t>
            </a:r>
            <a:endParaRPr lang="en-US" sz="1600" cap="all" dirty="0">
              <a:solidFill>
                <a:schemeClr val="tx2"/>
              </a:solidFill>
              <a:latin typeface="Calibri"/>
              <a:ea typeface="Ebrima"/>
              <a:cs typeface="Calibri"/>
            </a:endParaRPr>
          </a:p>
          <a:p>
            <a:endParaRPr lang="uk-UA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14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100">
                <a:solidFill>
                  <a:srgbClr val="333333"/>
                </a:solidFill>
                <a:cs typeface="Calibri" panose="020F0502020204030204" pitchFamily="34" charset="0"/>
              </a:rPr>
              <a:t> </a:t>
            </a: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479425" y="1299997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000" b="1" dirty="0">
                <a:solidFill>
                  <a:srgbClr val="002060"/>
                </a:solidFill>
                <a:cs typeface="Calibri" panose="020F0502020204030204" pitchFamily="34" charset="0"/>
              </a:rPr>
              <a:t>3. Заходи, спрямовані на зменшення негативного впливу інфраструктурних проектів.</a:t>
            </a:r>
            <a:endParaRPr lang="uk-UA" altLang="uk-UA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Прямоугольник 3"/>
          <p:cNvSpPr>
            <a:spLocks noChangeArrowheads="1"/>
          </p:cNvSpPr>
          <p:nvPr/>
        </p:nvSpPr>
        <p:spPr bwMode="auto">
          <a:xfrm>
            <a:off x="420687" y="2238375"/>
            <a:ext cx="8302625" cy="339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«Розробка та впровадження заходів з </a:t>
            </a:r>
            <a:r>
              <a:rPr lang="uk-UA" sz="1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пом'якшення негативного впливу 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 час будівництва мосту Ямпіль-</a:t>
            </a:r>
            <a:r>
              <a:rPr lang="uk-UA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Косеуць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Ямпільської ТГ Могилів-Подільського району Вінницької області».</a:t>
            </a:r>
            <a:r>
              <a:rPr lang="uk-UA" sz="1800" dirty="0"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sz="1800" dirty="0">
                <a:latin typeface="Arial" panose="020B0604020202020204" pitchFamily="34" charset="0"/>
                <a:ea typeface="Times New Roman" panose="02020603050405020304" pitchFamily="18" charset="0"/>
              </a:rPr>
              <a:t>Річка Дністер: </a:t>
            </a:r>
            <a:r>
              <a:rPr lang="uk-UA" sz="1800" i="1" dirty="0">
                <a:latin typeface="Arial" panose="020B0604020202020204" pitchFamily="34" charset="0"/>
                <a:ea typeface="Times New Roman" panose="02020603050405020304" pitchFamily="18" charset="0"/>
              </a:rPr>
              <a:t>МПВ: </a:t>
            </a:r>
            <a:r>
              <a:rPr lang="uk-UA" sz="18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UA_М5.2_0012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sz="1800" dirty="0">
                <a:latin typeface="Arial" panose="020B0604020202020204" pitchFamily="34" charset="0"/>
                <a:ea typeface="Times New Roman" panose="02020603050405020304" pitchFamily="18" charset="0"/>
              </a:rPr>
              <a:t>МПВ оцінено як такий, що знаходиться «під ризиком».</a:t>
            </a: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Даний захід, спрямований на </a:t>
            </a:r>
            <a:r>
              <a:rPr lang="uk-UA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стабілізацію/відновлення гідрологічного режиму та морфологічних показників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 разі порушення вільної течії річок, гідравлічного зв’язку між руслами річок та їх заплавами, гідрологічних змінах, модифікації морфології річок. </a:t>
            </a:r>
          </a:p>
          <a:p>
            <a:pPr marL="0" indent="0" algn="just">
              <a:spcAft>
                <a:spcPts val="600"/>
              </a:spcAft>
              <a:buNone/>
            </a:pPr>
            <a:endParaRPr lang="uk-UA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5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100">
                <a:solidFill>
                  <a:srgbClr val="333333"/>
                </a:solidFill>
                <a:cs typeface="Calibri" panose="020F0502020204030204" pitchFamily="34" charset="0"/>
              </a:rPr>
              <a:t> </a:t>
            </a: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467518" y="1142206"/>
            <a:ext cx="820896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600" b="1" dirty="0">
                <a:solidFill>
                  <a:srgbClr val="002060"/>
                </a:solidFill>
                <a:cs typeface="Calibri" panose="020F0502020204030204" pitchFamily="34" charset="0"/>
              </a:rPr>
              <a:t>4</a:t>
            </a:r>
            <a:r>
              <a:rPr lang="uk-UA" altLang="uk-UA" sz="2000" b="1" dirty="0">
                <a:solidFill>
                  <a:srgbClr val="002060"/>
                </a:solidFill>
                <a:cs typeface="Calibri" panose="020F0502020204030204" pitchFamily="34" charset="0"/>
              </a:rPr>
              <a:t>. Заходи</a:t>
            </a:r>
            <a:r>
              <a:rPr lang="uk-UA" altLang="uk-UA" sz="2000" b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, спрямовані на зменшення забруднення та покращення/відновлення гідрологічного режиму та морфологічних показників на транскордонних МПВ: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2000" b="1" dirty="0">
              <a:solidFill>
                <a:srgbClr val="333333"/>
              </a:solidFill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«Реконструкція очисних споруд  повної біологічної очистки 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м. Могилів-Подільський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Могилів-Подільська ТГ Могилів-Подільського району  Вінницької області»;</a:t>
            </a: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«Реконструкція очисних споруд повної біологічної очистки  комунального підприємства «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Ямпільводоканал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розташованих у межах 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м.  Ямпіль 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Ямпільської ТГ Могилів-Подільського району».</a:t>
            </a: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None/>
            </a:pP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Заходи плануються реалізувати в 2025 - 2030 роках з досягненням «доброго» екологічного стану МПВ річки Дністер, UA_М5.2_0012 та </a:t>
            </a:r>
            <a:r>
              <a:rPr lang="uk-UA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зменшенням потенційного транскордонного впливу</a:t>
            </a: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 сусідню країну басейну (Республіку Молдова).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4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100">
                <a:solidFill>
                  <a:srgbClr val="333333"/>
                </a:solidFill>
                <a:cs typeface="Calibri" panose="020F0502020204030204" pitchFamily="34" charset="0"/>
              </a:rPr>
              <a:t> </a:t>
            </a: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807443" y="558006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800" b="1" dirty="0">
                <a:solidFill>
                  <a:srgbClr val="002060"/>
                </a:solidFill>
                <a:cs typeface="Calibri" panose="020F0502020204030204" pitchFamily="34" charset="0"/>
              </a:rPr>
              <a:t>Основні та додаткові заходи для </a:t>
            </a:r>
            <a:r>
              <a:rPr lang="uk-UA" altLang="uk-UA" sz="1800" b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МПВ РРБ річки Дністер, кількість </a:t>
            </a:r>
            <a:r>
              <a:rPr lang="uk-UA" altLang="uk-UA" sz="1800" b="1" dirty="0">
                <a:solidFill>
                  <a:srgbClr val="002060"/>
                </a:solidFill>
                <a:cs typeface="Calibri" panose="020F0502020204030204" pitchFamily="34" charset="0"/>
              </a:rPr>
              <a:t>заходів</a:t>
            </a:r>
            <a:r>
              <a:rPr lang="uk-UA" altLang="uk-UA" sz="1800" dirty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  <a:endParaRPr lang="uk-UA" altLang="uk-UA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BBBC706-0292-4B94-9757-09B03D3C22D9}"/>
              </a:ext>
            </a:extLst>
          </p:cNvPr>
          <p:cNvPicPr/>
          <p:nvPr/>
        </p:nvPicPr>
        <p:blipFill rotWithShape="1">
          <a:blip r:embed="rId2"/>
          <a:srcRect l="8925" t="1970" r="1505" b="4853"/>
          <a:stretch/>
        </p:blipFill>
        <p:spPr bwMode="auto">
          <a:xfrm>
            <a:off x="704477" y="1178971"/>
            <a:ext cx="7894773" cy="3814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473388" y="3343841"/>
            <a:ext cx="4195483" cy="17437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35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306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100">
                <a:solidFill>
                  <a:srgbClr val="333333"/>
                </a:solidFill>
                <a:cs typeface="Calibri" panose="020F0502020204030204" pitchFamily="34" charset="0"/>
              </a:rPr>
              <a:t> </a:t>
            </a: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514350" y="1419225"/>
            <a:ext cx="7920038" cy="312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uk-UA" altLang="uk-UA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ЩО З ПІДЗЕМНИМИ ВОДАМИ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uk-UA" altLang="uk-UA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району річкового басейну Дністра?</a:t>
            </a:r>
            <a:endParaRPr lang="uk-UA" altLang="uk-UA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uk-UA" altLang="uk-UA" sz="18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 </a:t>
            </a:r>
            <a:endParaRPr lang="uk-UA" altLang="uk-UA" sz="1800" dirty="0"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uk-UA" altLang="uk-UA" sz="18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Для підземних вод ПЗ включає наступні основні заходи: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rgbClr val="333333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dirty="0">
                <a:latin typeface="+mn-lt"/>
                <a:cs typeface="Calibri" panose="020F0502020204030204" pitchFamily="34" charset="0"/>
              </a:rPr>
              <a:t>відновити (!) </a:t>
            </a:r>
            <a:r>
              <a:rPr lang="uk-UA" altLang="uk-UA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моніторинг підземних </a:t>
            </a:r>
            <a:r>
              <a:rPr lang="uk-UA" altLang="uk-UA" sz="1800" dirty="0">
                <a:latin typeface="+mn-lt"/>
                <a:cs typeface="Calibri" panose="020F0502020204030204" pitchFamily="34" charset="0"/>
              </a:rPr>
              <a:t>вод (з 2018 р. не проводиться);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None/>
            </a:pPr>
            <a:endParaRPr lang="uk-UA" altLang="uk-UA" sz="1800" dirty="0"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None/>
            </a:pPr>
            <a:r>
              <a:rPr lang="uk-UA" altLang="uk-UA" sz="1800" dirty="0">
                <a:solidFill>
                  <a:srgbClr val="333333"/>
                </a:solidFill>
                <a:latin typeface="+mn-lt"/>
                <a:cs typeface="Calibri" panose="020F0502020204030204" pitchFamily="34" charset="0"/>
              </a:rPr>
              <a:t>- заходи, спрямовані на запобігання виснаженню підземних </a:t>
            </a:r>
            <a:r>
              <a:rPr lang="uk-UA" altLang="uk-UA" sz="1800" dirty="0">
                <a:latin typeface="+mn-lt"/>
                <a:cs typeface="Calibri" panose="020F0502020204030204" pitchFamily="34" charset="0"/>
              </a:rPr>
              <a:t>вод (буріння спостережних свердловин, </a:t>
            </a:r>
            <a:r>
              <a:rPr lang="uk-UA" altLang="uk-UA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геолого-економічна переоцінка експлуатаційних запасів</a:t>
            </a:r>
            <a:r>
              <a:rPr lang="uk-UA" altLang="uk-UA" sz="1800" dirty="0">
                <a:latin typeface="+mn-lt"/>
                <a:cs typeface="Calibri" panose="020F0502020204030204" pitchFamily="34" charset="0"/>
              </a:rPr>
              <a:t> підземних вод).</a:t>
            </a:r>
            <a:endParaRPr lang="uk-UA" altLang="uk-UA" sz="1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9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-107950" y="299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100">
                <a:solidFill>
                  <a:srgbClr val="333333"/>
                </a:solidFill>
                <a:cs typeface="Calibri" panose="020F0502020204030204" pitchFamily="34" charset="0"/>
              </a:rPr>
              <a:t> </a:t>
            </a: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611188" y="2030095"/>
            <a:ext cx="7921625" cy="29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1800" dirty="0">
                <a:solidFill>
                  <a:srgbClr val="000000"/>
                </a:solidFill>
                <a:cs typeface="Calibri" panose="020F0502020204030204" pitchFamily="34" charset="0"/>
              </a:rPr>
              <a:t>Загальна вартість всіх запропонованих заходів на період 2025 - 2030 роки складає  близько </a:t>
            </a:r>
            <a:r>
              <a:rPr lang="uk-UA" altLang="uk-UA" sz="1800" b="1" dirty="0">
                <a:solidFill>
                  <a:srgbClr val="FF0000"/>
                </a:solidFill>
                <a:cs typeface="Calibri" panose="020F0502020204030204" pitchFamily="34" charset="0"/>
              </a:rPr>
              <a:t>27</a:t>
            </a:r>
            <a:r>
              <a:rPr lang="uk-UA" altLang="uk-UA" sz="1800" b="1" dirty="0">
                <a:solidFill>
                  <a:srgbClr val="7ABC32"/>
                </a:solidFill>
                <a:cs typeface="Calibri" panose="020F0502020204030204" pitchFamily="34" charset="0"/>
              </a:rPr>
              <a:t> </a:t>
            </a:r>
            <a:r>
              <a:rPr lang="uk-UA" altLang="uk-UA" sz="1800" b="1" dirty="0">
                <a:solidFill>
                  <a:srgbClr val="FF0000"/>
                </a:solidFill>
                <a:cs typeface="Calibri" panose="020F0502020204030204" pitchFamily="34" charset="0"/>
              </a:rPr>
              <a:t>млрд. грн</a:t>
            </a:r>
            <a:r>
              <a:rPr lang="uk-UA" altLang="uk-UA" sz="1800" dirty="0">
                <a:solidFill>
                  <a:srgbClr val="FF0000"/>
                </a:solidFill>
                <a:cs typeface="Calibri" panose="020F0502020204030204" pitchFamily="34" charset="0"/>
              </a:rPr>
              <a:t>. </a:t>
            </a:r>
            <a:r>
              <a:rPr lang="uk-UA" altLang="uk-UA" sz="1800" dirty="0">
                <a:solidFill>
                  <a:srgbClr val="000000"/>
                </a:solidFill>
                <a:cs typeface="Calibri" panose="020F0502020204030204" pitchFamily="34" charset="0"/>
              </a:rPr>
              <a:t>(</a:t>
            </a:r>
            <a:r>
              <a:rPr lang="uk-UA" altLang="uk-UA" sz="1800" b="1" dirty="0">
                <a:solidFill>
                  <a:srgbClr val="FF0000"/>
                </a:solidFill>
                <a:cs typeface="Calibri" panose="020F0502020204030204" pitchFamily="34" charset="0"/>
              </a:rPr>
              <a:t>675</a:t>
            </a:r>
            <a:r>
              <a:rPr lang="uk-UA" altLang="uk-UA" sz="1800" dirty="0">
                <a:solidFill>
                  <a:srgbClr val="000000"/>
                </a:solidFill>
                <a:cs typeface="Calibri" panose="020F0502020204030204" pitchFamily="34" charset="0"/>
              </a:rPr>
              <a:t> млн. євро),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1800" dirty="0">
                <a:solidFill>
                  <a:srgbClr val="000000"/>
                </a:solidFill>
                <a:cs typeface="Calibri" panose="020F0502020204030204" pitchFamily="34" charset="0"/>
              </a:rPr>
              <a:t>в розрахунку на ТГ (</a:t>
            </a:r>
            <a:r>
              <a:rPr lang="uk-UA" altLang="uk-UA" sz="1800" dirty="0">
                <a:solidFill>
                  <a:srgbClr val="FF0000"/>
                </a:solidFill>
                <a:cs typeface="Calibri" panose="020F0502020204030204" pitchFamily="34" charset="0"/>
              </a:rPr>
              <a:t>220</a:t>
            </a:r>
            <a:r>
              <a:rPr lang="uk-UA" altLang="uk-UA" sz="1800" dirty="0">
                <a:solidFill>
                  <a:srgbClr val="000000"/>
                </a:solidFill>
                <a:cs typeface="Calibri" panose="020F0502020204030204" pitchFamily="34" charset="0"/>
              </a:rPr>
              <a:t>) – </a:t>
            </a:r>
            <a:r>
              <a:rPr lang="uk-UA" altLang="uk-UA" sz="1800" b="1" dirty="0">
                <a:solidFill>
                  <a:srgbClr val="FF0000"/>
                </a:solidFill>
                <a:cs typeface="Calibri" panose="020F0502020204030204" pitchFamily="34" charset="0"/>
              </a:rPr>
              <a:t>123</a:t>
            </a:r>
            <a:r>
              <a:rPr lang="uk-UA" altLang="uk-UA" sz="1800" b="1" dirty="0">
                <a:solidFill>
                  <a:srgbClr val="7ABC32"/>
                </a:solidFill>
                <a:cs typeface="Calibri" panose="020F0502020204030204" pitchFamily="34" charset="0"/>
              </a:rPr>
              <a:t> </a:t>
            </a:r>
            <a:r>
              <a:rPr lang="uk-UA" altLang="uk-UA" sz="1800" b="1" dirty="0">
                <a:solidFill>
                  <a:srgbClr val="FF0000"/>
                </a:solidFill>
                <a:cs typeface="Calibri" panose="020F0502020204030204" pitchFamily="34" charset="0"/>
              </a:rPr>
              <a:t>млн грн.</a:t>
            </a:r>
            <a:r>
              <a:rPr lang="uk-UA" altLang="uk-UA" sz="1800" dirty="0">
                <a:solidFill>
                  <a:srgbClr val="FF0000"/>
                </a:solidFill>
                <a:cs typeface="Calibri" panose="020F0502020204030204" pitchFamily="34" charset="0"/>
              </a:rPr>
              <a:t>, </a:t>
            </a:r>
            <a:r>
              <a:rPr lang="uk-UA" altLang="uk-UA" sz="1800" dirty="0">
                <a:solidFill>
                  <a:srgbClr val="000000"/>
                </a:solidFill>
                <a:cs typeface="Calibri" panose="020F0502020204030204" pitchFamily="34" charset="0"/>
              </a:rPr>
              <a:t>(</a:t>
            </a:r>
            <a:r>
              <a:rPr lang="uk-UA" altLang="uk-UA" sz="1800" dirty="0">
                <a:solidFill>
                  <a:srgbClr val="FF0000"/>
                </a:solidFill>
                <a:cs typeface="Calibri" panose="020F0502020204030204" pitchFamily="34" charset="0"/>
              </a:rPr>
              <a:t>20,5</a:t>
            </a:r>
            <a:r>
              <a:rPr lang="uk-UA" altLang="uk-UA" sz="1800" dirty="0">
                <a:solidFill>
                  <a:srgbClr val="000000"/>
                </a:solidFill>
                <a:cs typeface="Calibri" panose="020F0502020204030204" pitchFamily="34" charset="0"/>
              </a:rPr>
              <a:t> млн. грн. в рік),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1800" dirty="0">
                <a:solidFill>
                  <a:srgbClr val="000000"/>
                </a:solidFill>
                <a:cs typeface="Calibri" panose="020F0502020204030204" pitchFamily="34" charset="0"/>
              </a:rPr>
              <a:t>Найбільш вартісними є заходи з </a:t>
            </a:r>
            <a:r>
              <a:rPr lang="uk-UA" altLang="uk-UA" sz="1800" b="1" dirty="0">
                <a:solidFill>
                  <a:srgbClr val="FF0000"/>
                </a:solidFill>
                <a:cs typeface="Calibri" panose="020F0502020204030204" pitchFamily="34" charset="0"/>
              </a:rPr>
              <a:t>реконструкції/модернізації КОС та КМ.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1800" dirty="0">
                <a:solidFill>
                  <a:srgbClr val="000000"/>
                </a:solidFill>
                <a:cs typeface="Calibri" panose="020F0502020204030204" pitchFamily="34" charset="0"/>
              </a:rPr>
              <a:t>Наприклад, для реалізації таких заходів у містах,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uk-UA" altLang="uk-UA" sz="1800" dirty="0">
                <a:solidFill>
                  <a:srgbClr val="000000"/>
                </a:solidFill>
                <a:cs typeface="Calibri" panose="020F0502020204030204" pitchFamily="34" charset="0"/>
              </a:rPr>
              <a:t>наприклад </a:t>
            </a:r>
            <a:r>
              <a:rPr lang="uk-UA" altLang="uk-UA" sz="1800" dirty="0">
                <a:solidFill>
                  <a:srgbClr val="FF0000"/>
                </a:solidFill>
                <a:cs typeface="Calibri" panose="020F0502020204030204" pitchFamily="34" charset="0"/>
              </a:rPr>
              <a:t>Івано-Франківськ </a:t>
            </a:r>
            <a:r>
              <a:rPr lang="uk-UA" altLang="uk-UA" sz="1800" dirty="0">
                <a:solidFill>
                  <a:srgbClr val="000000"/>
                </a:solidFill>
                <a:cs typeface="Calibri" panose="020F0502020204030204" pitchFamily="34" charset="0"/>
              </a:rPr>
              <a:t>необхідно  орієнтовно до </a:t>
            </a:r>
            <a:r>
              <a:rPr lang="uk-UA" altLang="uk-UA" sz="1800" b="1" dirty="0">
                <a:solidFill>
                  <a:srgbClr val="FF0000"/>
                </a:solidFill>
                <a:cs typeface="Calibri" panose="020F0502020204030204" pitchFamily="34" charset="0"/>
              </a:rPr>
              <a:t>1,7</a:t>
            </a:r>
            <a:r>
              <a:rPr lang="uk-UA" altLang="uk-UA" sz="1800" b="1" dirty="0">
                <a:solidFill>
                  <a:srgbClr val="7ABC32"/>
                </a:solidFill>
                <a:cs typeface="Calibri" panose="020F0502020204030204" pitchFamily="34" charset="0"/>
              </a:rPr>
              <a:t> </a:t>
            </a:r>
            <a:r>
              <a:rPr lang="uk-UA" altLang="uk-UA" sz="1800" dirty="0">
                <a:solidFill>
                  <a:srgbClr val="000000"/>
                </a:solidFill>
                <a:cs typeface="Calibri" panose="020F0502020204030204" pitchFamily="34" charset="0"/>
              </a:rPr>
              <a:t>млрд. грн. </a:t>
            </a:r>
            <a:endParaRPr lang="uk-UA" altLang="uk-U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10600" y="1258543"/>
            <a:ext cx="8100000" cy="5760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СКІЛЬКИ коштів треба на  РЕАЛІЗАЦІЮ ПРОГРАМИ ?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0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5741" y="3926292"/>
            <a:ext cx="6712518" cy="923926"/>
          </a:xfrm>
        </p:spPr>
        <p:txBody>
          <a:bodyPr>
            <a:noAutofit/>
          </a:bodyPr>
          <a:lstStyle/>
          <a:p>
            <a:pPr algn="ctr"/>
            <a:br>
              <a:rPr lang="uk-UA" b="1" dirty="0"/>
            </a:br>
            <a:br>
              <a:rPr lang="uk-UA" b="1" dirty="0"/>
            </a:br>
            <a:r>
              <a:rPr lang="uk-UA" b="1" dirty="0">
                <a:solidFill>
                  <a:schemeClr val="tx2"/>
                </a:solidFill>
              </a:rPr>
              <a:t>Дякую за увагу!</a:t>
            </a: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r>
              <a:rPr lang="uk-UA" b="1" dirty="0"/>
              <a:t>  </a:t>
            </a:r>
            <a:endParaRPr lang="de-AT" b="1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21999" y="4520241"/>
            <a:ext cx="3887999" cy="61247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European Union for Environment - Water Resources and Environmental Data</a:t>
            </a:r>
          </a:p>
        </p:txBody>
      </p:sp>
      <p:pic>
        <p:nvPicPr>
          <p:cNvPr id="1026" name="Picture 2" descr="Дністер — Вікіпедія">
            <a:extLst>
              <a:ext uri="{FF2B5EF4-FFF2-40B4-BE49-F238E27FC236}">
                <a16:creationId xmlns:a16="http://schemas.microsoft.com/office/drawing/2014/main" id="{C670061E-113B-43D5-A4FA-FAE04B53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43" y="1160400"/>
            <a:ext cx="5996514" cy="276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2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ПУРБ – З ЧОГО СКЛАДАЄТЬСЯ?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dirty="0"/>
              <a:t>1. </a:t>
            </a:r>
            <a:r>
              <a:rPr lang="uk-UA" sz="2400" b="1" dirty="0"/>
              <a:t>АНАЛІЗ СТАНУ ПОВЕРХНЕВИХ ТА ПІДЗЕМНИХ ВОД</a:t>
            </a:r>
          </a:p>
          <a:p>
            <a:pPr marL="0" indent="0">
              <a:buNone/>
            </a:pPr>
            <a:r>
              <a:rPr lang="uk-UA" sz="2400" dirty="0"/>
              <a:t>для кожного окремого масиву за даними моніторингу та/або статистичної інформації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dirty="0">
                <a:solidFill>
                  <a:srgbClr val="FF0000"/>
                </a:solidFill>
              </a:rPr>
              <a:t>2</a:t>
            </a:r>
            <a:r>
              <a:rPr lang="uk-UA" sz="2400" dirty="0"/>
              <a:t>. </a:t>
            </a:r>
            <a:r>
              <a:rPr lang="uk-UA" sz="2400" b="1" dirty="0">
                <a:solidFill>
                  <a:srgbClr val="FF0000"/>
                </a:solidFill>
              </a:rPr>
              <a:t>ПРОГРАМА ЗАХОДІВ</a:t>
            </a:r>
          </a:p>
          <a:p>
            <a:pPr marL="0" indent="0">
              <a:buNone/>
            </a:pPr>
            <a:r>
              <a:rPr lang="uk-UA" sz="2400" dirty="0"/>
              <a:t>для кожного масиву / групи масивів в залежності від оціненого стану</a:t>
            </a:r>
          </a:p>
          <a:p>
            <a:pPr marL="0" indent="0">
              <a:buNone/>
            </a:pPr>
            <a:endParaRPr lang="uk-UA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900" y="3905250"/>
            <a:ext cx="8096250" cy="1943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203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ЩО ТАКЕ ПРОГРАМА ЗАХОДІВ (ПЗ) 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557500" y="2117725"/>
            <a:ext cx="8064500" cy="7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uk-UA" altLang="uk-UA" sz="2000" dirty="0">
                <a:solidFill>
                  <a:srgbClr val="333333"/>
                </a:solidFill>
                <a:cs typeface="Calibri" panose="020F0502020204030204" pitchFamily="34" charset="0"/>
              </a:rPr>
              <a:t>- повний </a:t>
            </a:r>
            <a:r>
              <a:rPr lang="uk-UA" altLang="uk-UA" sz="2000" dirty="0">
                <a:solidFill>
                  <a:srgbClr val="FF0000"/>
                </a:solidFill>
                <a:cs typeface="Calibri" panose="020F0502020204030204" pitchFamily="34" charset="0"/>
              </a:rPr>
              <a:t>перелік програм (планів)</a:t>
            </a:r>
            <a:r>
              <a:rPr lang="uk-UA" altLang="uk-UA" sz="2000" dirty="0">
                <a:solidFill>
                  <a:srgbClr val="333333"/>
                </a:solidFill>
                <a:cs typeface="Calibri" panose="020F0502020204030204" pitchFamily="34" charset="0"/>
              </a:rPr>
              <a:t> для району річкового басейну чи суббасейну, їх зміст та проблеми, які передбачено розв’язати. </a:t>
            </a: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516368" y="3929062"/>
            <a:ext cx="81645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000" dirty="0">
                <a:cs typeface="Calibri" panose="020F0502020204030204" pitchFamily="34" charset="0"/>
              </a:rPr>
              <a:t>розробляє </a:t>
            </a:r>
            <a:r>
              <a:rPr lang="uk-UA" altLang="uk-UA" sz="2000" b="1" dirty="0">
                <a:cs typeface="Calibri" panose="020F0502020204030204" pitchFamily="34" charset="0"/>
              </a:rPr>
              <a:t>Дністровське БУВР </a:t>
            </a:r>
            <a:r>
              <a:rPr lang="uk-UA" altLang="uk-UA" sz="2000" dirty="0">
                <a:cs typeface="Calibri" panose="020F0502020204030204" pitchFamily="34" charset="0"/>
              </a:rPr>
              <a:t>відповідно до Методичних рекомендацій та Порядку </a:t>
            </a:r>
            <a:r>
              <a:rPr lang="uk-UA" altLang="uk-UA" sz="2000" dirty="0">
                <a:solidFill>
                  <a:srgbClr val="333333"/>
                </a:solidFill>
                <a:cs typeface="Calibri" panose="020F0502020204030204" pitchFamily="34" charset="0"/>
              </a:rPr>
              <a:t>розроблення ПУРБ </a:t>
            </a:r>
            <a:r>
              <a:rPr lang="uk-UA" altLang="uk-UA" sz="2000" b="1" dirty="0">
                <a:solidFill>
                  <a:srgbClr val="FF0000"/>
                </a:solidFill>
                <a:cs typeface="Calibri" panose="020F0502020204030204" pitchFamily="34" charset="0"/>
              </a:rPr>
              <a:t>спільно</a:t>
            </a:r>
            <a:r>
              <a:rPr lang="uk-UA" altLang="uk-UA" sz="2000" dirty="0">
                <a:solidFill>
                  <a:srgbClr val="333333"/>
                </a:solidFill>
                <a:cs typeface="Calibri" panose="020F0502020204030204" pitchFamily="34" charset="0"/>
              </a:rPr>
              <a:t> з місцевими органами виконавчої влади, органами місцевого самоврядування, неурядовими громадськими організаціями (далі - НГО), науково-освітніми установами (далі - НОУ) та іншими заінтересованими сторонами з урахуванням пропозицій та рішень Басейнової ради </a:t>
            </a:r>
            <a:r>
              <a:rPr lang="uk-UA" altLang="uk-UA" sz="2000" dirty="0">
                <a:cs typeface="Calibri" panose="020F0502020204030204" pitchFamily="34" charset="0"/>
              </a:rPr>
              <a:t>річки Дністер.</a:t>
            </a:r>
            <a:endParaRPr lang="uk-UA" altLang="uk-UA" sz="2000" dirty="0">
              <a:latin typeface="Arial" panose="020B060402020202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80881" y="3208337"/>
            <a:ext cx="8100000" cy="57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164194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uk-UA" b="1" dirty="0">
                <a:solidFill>
                  <a:srgbClr val="FF0000"/>
                </a:solidFill>
              </a:rPr>
              <a:t>ХТО РОЗРОБЛЯЄ ПЗ ПУРБ ?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2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361735" y="1047750"/>
            <a:ext cx="3295865" cy="57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rgbClr val="164194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uk-UA" b="1" dirty="0">
                <a:solidFill>
                  <a:srgbClr val="FF0000"/>
                </a:solidFill>
              </a:rPr>
              <a:t>ЯК РОЗРОБЛЯЛАСЬ ПЗ?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834A5A-DEBB-439F-AA56-8734DE51AA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78" t="20886" r="23530" b="8605"/>
          <a:stretch/>
        </p:blipFill>
        <p:spPr>
          <a:xfrm>
            <a:off x="501261" y="1557105"/>
            <a:ext cx="6957374" cy="4981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208" y="1335750"/>
            <a:ext cx="1292066" cy="18540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786422-FBB4-48DC-9AA0-F8CACC01B4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59" t="9825" r="30685" b="7908"/>
          <a:stretch/>
        </p:blipFill>
        <p:spPr>
          <a:xfrm>
            <a:off x="7105099" y="3727059"/>
            <a:ext cx="2038901" cy="25325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52AA10-F489-42E3-B8E7-8C31848D03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000" t="18541" r="33922" b="13606"/>
          <a:stretch/>
        </p:blipFill>
        <p:spPr>
          <a:xfrm>
            <a:off x="7373720" y="1028700"/>
            <a:ext cx="1640041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58729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W:\Work\ПРОЕКТИ\Уж - FloodUZH\Інформування_WEBsite\Рол ап\Картинки\Новая папка\kisspng-presentation-knowledge-seminar-web-conferencing-mi-5af70e1cb9b7d6.02989242152614044476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9" y="1350963"/>
            <a:ext cx="8208962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771775" y="1844675"/>
            <a:ext cx="20161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uk-UA" altLang="uk-UA" sz="1800" b="1" dirty="0">
                <a:solidFill>
                  <a:srgbClr val="FF0000"/>
                </a:solidFill>
                <a:latin typeface="+mn-lt"/>
              </a:rPr>
              <a:t>Підготовка ПЗ ПУРБ Дністра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uk-UA" altLang="uk-UA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419" y="5695950"/>
            <a:ext cx="8070056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uk-UA" altLang="uk-UA" dirty="0">
                <a:solidFill>
                  <a:schemeClr val="bg1"/>
                </a:solidFill>
                <a:cs typeface="Calibri" panose="020F0502020204030204" pitchFamily="34" charset="0"/>
              </a:rPr>
              <a:t>Співпраця з ТГ, водокористувачами, НГО, НОУ </a:t>
            </a:r>
            <a:r>
              <a:rPr lang="uk-UA" altLang="uk-UA" dirty="0">
                <a:solidFill>
                  <a:schemeClr val="bg1">
                    <a:lumMod val="95000"/>
                  </a:schemeClr>
                </a:solidFill>
                <a:cs typeface="Calibri" panose="020F0502020204030204" pitchFamily="34" charset="0"/>
              </a:rPr>
              <a:t>в межах басейну Дністра</a:t>
            </a:r>
            <a:endParaRPr lang="uk-UA" altLang="uk-UA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" descr="C:\Users\Asus\Desktop\День Дністра\cropped-logo-buvr1.png">
            <a:extLst>
              <a:ext uri="{FF2B5EF4-FFF2-40B4-BE49-F238E27FC236}">
                <a16:creationId xmlns:a16="http://schemas.microsoft.com/office/drawing/2014/main" id="{97CD0FA8-5B6F-4012-B528-1622AF94F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6" b="41062"/>
          <a:stretch/>
        </p:blipFill>
        <p:spPr bwMode="auto">
          <a:xfrm>
            <a:off x="1617879" y="2032641"/>
            <a:ext cx="836778" cy="37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FAF86F-B808-4D49-A6D1-B7E978915AE4}"/>
              </a:ext>
            </a:extLst>
          </p:cNvPr>
          <p:cNvSpPr txBox="1"/>
          <p:nvPr/>
        </p:nvSpPr>
        <p:spPr>
          <a:xfrm>
            <a:off x="1456514" y="2438032"/>
            <a:ext cx="836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Дністровське БУВР</a:t>
            </a:r>
          </a:p>
        </p:txBody>
      </p:sp>
    </p:spTree>
    <p:extLst>
      <p:ext uri="{BB962C8B-B14F-4D97-AF65-F5344CB8AC3E}">
        <p14:creationId xmlns:p14="http://schemas.microsoft.com/office/powerpoint/2010/main" val="102884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94984" y="5753788"/>
            <a:ext cx="83571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600" b="1" dirty="0">
                <a:solidFill>
                  <a:schemeClr val="tx2"/>
                </a:solidFill>
              </a:rPr>
              <a:t>Підготовка  ПЗ ПУРБ Дністра спільно з водоканалами (30.03.2023 (Львів), представниками НОУ та НГО (19.05.2023 та 22.09.2023 Івано-Франківськ).</a:t>
            </a:r>
            <a:endParaRPr lang="uk-UA" altLang="uk-UA" sz="16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9716BE-84FB-4CD9-B191-13E8E1021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92" t="15403" r="33726" b="11917"/>
          <a:stretch/>
        </p:blipFill>
        <p:spPr>
          <a:xfrm>
            <a:off x="941294" y="1034047"/>
            <a:ext cx="3325906" cy="26722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C1E2C7-5C43-489E-8B31-1367217B0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63" t="7909" r="28333" b="6573"/>
          <a:stretch/>
        </p:blipFill>
        <p:spPr>
          <a:xfrm>
            <a:off x="4673577" y="1034048"/>
            <a:ext cx="3130475" cy="25180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621789-4E90-4BEB-875A-1CE179CF03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41" t="10001" r="27157" b="7800"/>
          <a:stretch/>
        </p:blipFill>
        <p:spPr>
          <a:xfrm>
            <a:off x="349623" y="3645181"/>
            <a:ext cx="2829084" cy="20154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5C51B3-A5AA-4243-B362-F742F1C9C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50" t="20533" r="40957" b="10175"/>
          <a:stretch/>
        </p:blipFill>
        <p:spPr>
          <a:xfrm>
            <a:off x="6543753" y="3552066"/>
            <a:ext cx="2520598" cy="21086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E3913F-3E66-413A-B00C-905682348E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079" t="17145" r="19215" b="11917"/>
          <a:stretch/>
        </p:blipFill>
        <p:spPr>
          <a:xfrm>
            <a:off x="3022646" y="3799200"/>
            <a:ext cx="3511107" cy="17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0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304512" y="1835150"/>
            <a:ext cx="8512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800" b="1" dirty="0">
                <a:solidFill>
                  <a:srgbClr val="002060"/>
                </a:solidFill>
                <a:cs typeface="Calibri" panose="020F0502020204030204" pitchFamily="34" charset="0"/>
              </a:rPr>
              <a:t>1. Заходи, спрямовані на зменшення забруднення органічними речовинами, біогенними речовинами та небезпечними речовинами (дифузні та точкові джерела).</a:t>
            </a:r>
            <a:endParaRPr lang="uk-UA" altLang="uk-UA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10600" y="1124550"/>
            <a:ext cx="8100000" cy="5760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З ЧОГО СКЛАДАЄТЬСЯ ПРОГРАМА ЗАХОДІВ 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04511" y="2987080"/>
            <a:ext cx="8512175" cy="246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dirty="0">
                <a:solidFill>
                  <a:srgbClr val="333333"/>
                </a:solidFill>
                <a:cs typeface="Calibri" panose="020F0502020204030204" pitchFamily="34" charset="0"/>
              </a:rPr>
              <a:t>заходи, спрямовані на зменшення забруднення </a:t>
            </a:r>
            <a:r>
              <a:rPr lang="uk-UA" altLang="uk-UA" sz="1800" dirty="0">
                <a:solidFill>
                  <a:srgbClr val="FF0000"/>
                </a:solidFill>
                <a:cs typeface="Calibri" panose="020F0502020204030204" pitchFamily="34" charset="0"/>
              </a:rPr>
              <a:t>органічними</a:t>
            </a:r>
            <a:r>
              <a:rPr lang="uk-UA" altLang="uk-UA" sz="1800" dirty="0">
                <a:solidFill>
                  <a:srgbClr val="333333"/>
                </a:solidFill>
                <a:cs typeface="Calibri" panose="020F0502020204030204" pitchFamily="34" charset="0"/>
              </a:rPr>
              <a:t> </a:t>
            </a:r>
            <a:r>
              <a:rPr lang="uk-UA" altLang="uk-UA" sz="1800" dirty="0">
                <a:solidFill>
                  <a:srgbClr val="FF0000"/>
                </a:solidFill>
                <a:cs typeface="Calibri" panose="020F0502020204030204" pitchFamily="34" charset="0"/>
              </a:rPr>
              <a:t>речовинами</a:t>
            </a:r>
            <a:r>
              <a:rPr lang="uk-UA" altLang="uk-UA" sz="1800" dirty="0">
                <a:solidFill>
                  <a:srgbClr val="333333"/>
                </a:solidFill>
                <a:cs typeface="Calibri" panose="020F0502020204030204" pitchFamily="34" charset="0"/>
              </a:rPr>
              <a:t> (дифузні та точкові джерела) -  </a:t>
            </a:r>
            <a:r>
              <a:rPr lang="uk-UA" altLang="uk-UA" sz="1800" b="1" dirty="0">
                <a:solidFill>
                  <a:srgbClr val="FF0000"/>
                </a:solidFill>
                <a:cs typeface="Calibri" panose="020F0502020204030204" pitchFamily="34" charset="0"/>
              </a:rPr>
              <a:t>149</a:t>
            </a:r>
            <a:r>
              <a:rPr lang="uk-UA" altLang="uk-UA" sz="1800" dirty="0">
                <a:solidFill>
                  <a:srgbClr val="333333"/>
                </a:solidFill>
                <a:cs typeface="Calibri" panose="020F0502020204030204" pitchFamily="34" charset="0"/>
              </a:rPr>
              <a:t> заходів;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endParaRPr lang="uk-UA" altLang="uk-UA" sz="1800" dirty="0"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dirty="0">
                <a:solidFill>
                  <a:srgbClr val="333333"/>
                </a:solidFill>
                <a:cs typeface="Calibri" panose="020F0502020204030204" pitchFamily="34" charset="0"/>
              </a:rPr>
              <a:t>заходи, спрямовані на зменшення забруднення </a:t>
            </a:r>
            <a:r>
              <a:rPr lang="uk-UA" altLang="uk-UA" sz="1800" dirty="0">
                <a:solidFill>
                  <a:srgbClr val="FF0000"/>
                </a:solidFill>
                <a:cs typeface="Calibri" panose="020F0502020204030204" pitchFamily="34" charset="0"/>
              </a:rPr>
              <a:t>біогенними речовинами</a:t>
            </a:r>
            <a:r>
              <a:rPr lang="uk-UA" altLang="uk-UA" sz="1800" dirty="0">
                <a:solidFill>
                  <a:srgbClr val="333333"/>
                </a:solidFill>
                <a:cs typeface="Calibri" panose="020F0502020204030204" pitchFamily="34" charset="0"/>
              </a:rPr>
              <a:t> (дифузні та точкові джерела) - </a:t>
            </a:r>
            <a:r>
              <a:rPr lang="uk-UA" altLang="uk-UA" sz="1800" b="1" dirty="0">
                <a:solidFill>
                  <a:srgbClr val="FF0000"/>
                </a:solidFill>
                <a:cs typeface="Calibri" panose="020F0502020204030204" pitchFamily="34" charset="0"/>
              </a:rPr>
              <a:t>156</a:t>
            </a:r>
            <a:r>
              <a:rPr lang="uk-UA" altLang="uk-UA" sz="1800" dirty="0">
                <a:solidFill>
                  <a:srgbClr val="333333"/>
                </a:solidFill>
                <a:cs typeface="Calibri" panose="020F0502020204030204" pitchFamily="34" charset="0"/>
              </a:rPr>
              <a:t> заходів;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endParaRPr lang="uk-UA" altLang="uk-UA" sz="1800" dirty="0">
              <a:solidFill>
                <a:srgbClr val="333333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-"/>
            </a:pPr>
            <a:r>
              <a:rPr lang="uk-UA" altLang="uk-UA" sz="1800" dirty="0">
                <a:solidFill>
                  <a:srgbClr val="333333"/>
                </a:solidFill>
                <a:cs typeface="Calibri" panose="020F0502020204030204" pitchFamily="34" charset="0"/>
              </a:rPr>
              <a:t>заходи, спрямовані на зменшення забруднення </a:t>
            </a:r>
            <a:r>
              <a:rPr lang="uk-UA" altLang="uk-UA" sz="1800" dirty="0">
                <a:solidFill>
                  <a:srgbClr val="FF0000"/>
                </a:solidFill>
                <a:cs typeface="Calibri" panose="020F0502020204030204" pitchFamily="34" charset="0"/>
              </a:rPr>
              <a:t>небезпечними </a:t>
            </a:r>
            <a:r>
              <a:rPr lang="uk-UA" altLang="uk-UA" sz="1800" dirty="0">
                <a:solidFill>
                  <a:srgbClr val="333333"/>
                </a:solidFill>
                <a:cs typeface="Calibri" panose="020F0502020204030204" pitchFamily="34" charset="0"/>
              </a:rPr>
              <a:t>	</a:t>
            </a:r>
            <a:r>
              <a:rPr lang="uk-UA" altLang="uk-UA" sz="1800" dirty="0">
                <a:solidFill>
                  <a:srgbClr val="FF0000"/>
                </a:solidFill>
                <a:cs typeface="Calibri" panose="020F0502020204030204" pitchFamily="34" charset="0"/>
              </a:rPr>
              <a:t>речовинами  </a:t>
            </a:r>
            <a:r>
              <a:rPr lang="uk-UA" altLang="uk-UA" sz="1800" dirty="0">
                <a:solidFill>
                  <a:srgbClr val="333333"/>
                </a:solidFill>
                <a:cs typeface="Calibri" panose="020F0502020204030204" pitchFamily="34" charset="0"/>
              </a:rPr>
              <a:t> (дифузні та точкові джерела) - </a:t>
            </a:r>
            <a:r>
              <a:rPr lang="uk-UA" altLang="uk-UA" sz="1800" b="1" dirty="0">
                <a:solidFill>
                  <a:srgbClr val="FF0000"/>
                </a:solidFill>
                <a:cs typeface="Calibri" panose="020F0502020204030204" pitchFamily="34" charset="0"/>
              </a:rPr>
              <a:t>156</a:t>
            </a:r>
            <a:r>
              <a:rPr lang="uk-UA" altLang="uk-UA" sz="1800" dirty="0">
                <a:solidFill>
                  <a:srgbClr val="333333"/>
                </a:solidFill>
                <a:cs typeface="Calibri" panose="020F0502020204030204" pitchFamily="34" charset="0"/>
              </a:rPr>
              <a:t> заходів.</a:t>
            </a:r>
            <a:endParaRPr lang="uk-UA" altLang="uk-UA" sz="1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1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454025" y="1182688"/>
            <a:ext cx="82089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rgbClr val="333333"/>
              </a:solidFill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1800" dirty="0">
              <a:solidFill>
                <a:srgbClr val="333333"/>
              </a:solidFill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800" b="1" dirty="0">
                <a:solidFill>
                  <a:srgbClr val="002060"/>
                </a:solidFill>
                <a:cs typeface="Calibri" panose="020F0502020204030204" pitchFamily="34" charset="0"/>
              </a:rPr>
              <a:t>- </a:t>
            </a:r>
            <a:r>
              <a:rPr lang="en-US" altLang="uk-UA" sz="1800" b="1" dirty="0">
                <a:solidFill>
                  <a:srgbClr val="FF0000"/>
                </a:solidFill>
                <a:cs typeface="Calibri" panose="020F0502020204030204" pitchFamily="34" charset="0"/>
              </a:rPr>
              <a:t>113</a:t>
            </a:r>
            <a:r>
              <a:rPr lang="uk-UA" altLang="uk-UA" sz="1800" dirty="0">
                <a:cs typeface="Calibri" panose="020F0502020204030204" pitchFamily="34" charset="0"/>
              </a:rPr>
              <a:t> населених пунктів (</a:t>
            </a:r>
            <a:r>
              <a:rPr lang="en-US" altLang="uk-UA" sz="1800" dirty="0">
                <a:solidFill>
                  <a:srgbClr val="FF0000"/>
                </a:solidFill>
                <a:cs typeface="Calibri" panose="020F0502020204030204" pitchFamily="34" charset="0"/>
              </a:rPr>
              <a:t>51</a:t>
            </a:r>
            <a:r>
              <a:rPr lang="uk-UA" altLang="uk-UA" sz="1800" dirty="0">
                <a:cs typeface="Calibri" panose="020F0502020204030204" pitchFamily="34" charset="0"/>
              </a:rPr>
              <a:t>%) басейну Дністра, </a:t>
            </a:r>
            <a:r>
              <a:rPr lang="uk-UA" altLang="uk-UA" sz="1800" dirty="0">
                <a:ea typeface="Calibri" panose="020F0502020204030204" pitchFamily="34" charset="0"/>
                <a:cs typeface="Times New Roman" panose="02020603050405020304" pitchFamily="18" charset="0"/>
              </a:rPr>
              <a:t>популяційний еквівалент  яких становить 2 тисячі і більше</a:t>
            </a:r>
            <a:r>
              <a:rPr lang="uk-UA" altLang="uk-UA" sz="1800" dirty="0">
                <a:cs typeface="Calibri" panose="020F0502020204030204" pitchFamily="34" charset="0"/>
              </a:rPr>
              <a:t>, планують збудувати/реконструювати КОС та КМ: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uk-UA" altLang="uk-UA" sz="1800" dirty="0"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cs typeface="Calibri" panose="020F0502020204030204" pitchFamily="34" charset="0"/>
              </a:rPr>
              <a:t> </a:t>
            </a:r>
            <a:r>
              <a:rPr lang="en-US" altLang="uk-UA" sz="1800" b="1" dirty="0">
                <a:solidFill>
                  <a:srgbClr val="FF0000"/>
                </a:solidFill>
                <a:cs typeface="Calibri" panose="020F0502020204030204" pitchFamily="34" charset="0"/>
              </a:rPr>
              <a:t>108</a:t>
            </a:r>
            <a:r>
              <a:rPr lang="uk-UA" altLang="uk-UA" sz="1800" dirty="0">
                <a:cs typeface="Calibri" panose="020F0502020204030204" pitchFamily="34" charset="0"/>
              </a:rPr>
              <a:t> ТГ - реконструкції/модернізації КОС та КМ потребують, в тому числі: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uk-UA" altLang="uk-UA" sz="1800" dirty="0"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uk-UA" altLang="uk-UA" sz="1800" b="1" dirty="0">
                <a:cs typeface="Calibri" panose="020F0502020204030204" pitchFamily="34" charset="0"/>
              </a:rPr>
              <a:t> </a:t>
            </a:r>
            <a:r>
              <a:rPr lang="uk-UA" altLang="uk-UA" sz="1800" b="1" dirty="0">
                <a:solidFill>
                  <a:srgbClr val="FF0000"/>
                </a:solidFill>
                <a:cs typeface="Calibri" panose="020F0502020204030204" pitchFamily="34" charset="0"/>
              </a:rPr>
              <a:t>37</a:t>
            </a:r>
            <a:r>
              <a:rPr lang="uk-UA" altLang="uk-UA" sz="1800" dirty="0">
                <a:cs typeface="Calibri" panose="020F0502020204030204" pitchFamily="34" charset="0"/>
              </a:rPr>
              <a:t> з третинною або належною очисткою стоків з вилученням сполук нітрогену та фосфору;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uk-UA" altLang="uk-UA" sz="1800" dirty="0">
              <a:solidFill>
                <a:srgbClr val="333333"/>
              </a:solidFill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uk-UA" altLang="uk-UA" sz="1800" b="1" dirty="0">
                <a:solidFill>
                  <a:srgbClr val="002060"/>
                </a:solidFill>
                <a:cs typeface="Calibri" panose="020F0502020204030204" pitchFamily="34" charset="0"/>
              </a:rPr>
              <a:t> - </a:t>
            </a:r>
            <a:r>
              <a:rPr lang="en-US" altLang="uk-UA" sz="1800" b="1" dirty="0">
                <a:solidFill>
                  <a:srgbClr val="FF0000"/>
                </a:solidFill>
                <a:cs typeface="Calibri" panose="020F0502020204030204" pitchFamily="34" charset="0"/>
              </a:rPr>
              <a:t>50</a:t>
            </a:r>
            <a:r>
              <a:rPr lang="uk-UA" altLang="uk-UA" sz="1800" dirty="0">
                <a:cs typeface="Calibri" panose="020F0502020204030204" pitchFamily="34" charset="0"/>
              </a:rPr>
              <a:t> ТГ  - будівництво </a:t>
            </a:r>
            <a:r>
              <a:rPr lang="uk-UA" altLang="uk-UA" sz="1800" dirty="0">
                <a:solidFill>
                  <a:srgbClr val="333333"/>
                </a:solidFill>
                <a:cs typeface="Calibri" panose="020F0502020204030204" pitchFamily="34" charset="0"/>
              </a:rPr>
              <a:t>нових КОС та КМ. 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uk-UA" altLang="uk-UA" sz="1800" dirty="0">
              <a:solidFill>
                <a:srgbClr val="333333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uk-UA" altLang="uk-UA" sz="1800" dirty="0">
              <a:solidFill>
                <a:srgbClr val="333333"/>
              </a:solidFill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uk-UA" altLang="uk-UA" sz="1800" dirty="0">
                <a:solidFill>
                  <a:srgbClr val="333333"/>
                </a:solidFill>
                <a:cs typeface="Calibri" panose="020F0502020204030204" pitchFamily="34" charset="0"/>
              </a:rPr>
              <a:t>Закону України «Про водовідведення та очищення стічних вод» від 12 січня 2023 року № 2887-ІХ (набрав чинності з </a:t>
            </a:r>
            <a:r>
              <a:rPr lang="uk-UA" altLang="uk-UA" sz="1800" b="1" dirty="0">
                <a:solidFill>
                  <a:srgbClr val="FF0000"/>
                </a:solidFill>
                <a:cs typeface="Calibri" panose="020F0502020204030204" pitchFamily="34" charset="0"/>
              </a:rPr>
              <a:t>7 серпня 2023 року</a:t>
            </a:r>
            <a:r>
              <a:rPr lang="uk-UA" altLang="uk-UA" sz="1800" dirty="0">
                <a:solidFill>
                  <a:srgbClr val="333333"/>
                </a:solidFill>
                <a:cs typeface="Calibri" panose="020F0502020204030204" pitchFamily="34" charset="0"/>
              </a:rPr>
              <a:t>). 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uk-UA" altLang="uk-UA" sz="1800" dirty="0">
              <a:solidFill>
                <a:srgbClr val="333333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10600" y="1124550"/>
            <a:ext cx="8100000" cy="5760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ЯКИЙ Результат ВІД ПЗ ОЧІКУЄМО ?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3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62757" y="30175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100">
                <a:solidFill>
                  <a:srgbClr val="333333"/>
                </a:solidFill>
                <a:cs typeface="Calibri" panose="020F0502020204030204" pitchFamily="34" charset="0"/>
              </a:rPr>
              <a:t> </a:t>
            </a: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462757" y="1447800"/>
            <a:ext cx="82089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2000" b="1" dirty="0">
                <a:solidFill>
                  <a:srgbClr val="002060"/>
                </a:solidFill>
                <a:cs typeface="Calibri" panose="020F0502020204030204" pitchFamily="34" charset="0"/>
              </a:rPr>
              <a:t>2. Заходи, спрямовані на покращення/відновлення гідрологічного режиму та морфологічних показників у разі порушення вільної течії річок, гідравлічного зв'язку між руслами річок та їх заплавами, гідрологічних змінах, модифікації морфології річок</a:t>
            </a:r>
            <a:r>
              <a:rPr lang="uk-UA" altLang="uk-UA" sz="1800" b="1" dirty="0">
                <a:solidFill>
                  <a:srgbClr val="333333"/>
                </a:solidFill>
                <a:cs typeface="Calibri" panose="020F0502020204030204" pitchFamily="34" charset="0"/>
              </a:rPr>
              <a:t>.</a:t>
            </a:r>
            <a:endParaRPr lang="uk-UA" altLang="uk-UA" sz="1800" dirty="0">
              <a:latin typeface="Arial" panose="020B0604020202020204" pitchFamily="34" charset="0"/>
            </a:endParaRPr>
          </a:p>
        </p:txBody>
      </p:sp>
      <p:sp>
        <p:nvSpPr>
          <p:cNvPr id="14341" name="Прямоугольник 3"/>
          <p:cNvSpPr>
            <a:spLocks noChangeArrowheads="1"/>
          </p:cNvSpPr>
          <p:nvPr/>
        </p:nvSpPr>
        <p:spPr bwMode="auto">
          <a:xfrm>
            <a:off x="462757" y="3023273"/>
            <a:ext cx="8064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Кількість заходів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24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uk-UA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sz="1800" dirty="0">
                <a:latin typeface="Arial" panose="020B0604020202020204" pitchFamily="34" charset="0"/>
                <a:ea typeface="Times New Roman" panose="02020603050405020304" pitchFamily="18" charset="0"/>
              </a:rPr>
              <a:t>З них:</a:t>
            </a:r>
            <a:endParaRPr lang="uk-UA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uk-UA" sz="1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 МПВ </a:t>
            </a:r>
            <a:r>
              <a:rPr lang="uk-UA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екологічні цілі для МПВ полягають в тому, щоб </a:t>
            </a:r>
            <a:r>
              <a:rPr lang="uk-UA" sz="1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зберегти</a:t>
            </a:r>
            <a:r>
              <a:rPr lang="uk-UA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«добрий» стан;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uk-UA" sz="18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21 </a:t>
            </a:r>
            <a:r>
              <a:rPr lang="uk-UA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МПВ </a:t>
            </a:r>
            <a:r>
              <a:rPr lang="uk-UA" sz="1800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uk-UA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екологічні цілі для МПВ полягають в тому, щоб </a:t>
            </a:r>
            <a:r>
              <a:rPr lang="uk-UA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досягти</a:t>
            </a:r>
            <a:r>
              <a:rPr lang="uk-UA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«доброго» </a:t>
            </a:r>
            <a:r>
              <a:rPr lang="uk-UA" sz="1800" dirty="0">
                <a:latin typeface="Arial" panose="020B0604020202020204" pitchFamily="34" charset="0"/>
                <a:ea typeface="Times New Roman" panose="02020603050405020304" pitchFamily="18" charset="0"/>
              </a:rPr>
              <a:t>стану/потенціалу.</a:t>
            </a:r>
            <a:endParaRPr lang="uk-UA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6039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Conten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C9D498E84114C9A76FA7FF18C6219" ma:contentTypeVersion="18" ma:contentTypeDescription="Crée un document." ma:contentTypeScope="" ma:versionID="09b4b071febd5d8e6c912c0b69d547dc">
  <xsd:schema xmlns:xsd="http://www.w3.org/2001/XMLSchema" xmlns:xs="http://www.w3.org/2001/XMLSchema" xmlns:p="http://schemas.microsoft.com/office/2006/metadata/properties" xmlns:ns2="1d1e70ed-6c05-42da-8aad-b490ac75fdc2" xmlns:ns3="0b2254c3-3e84-4330-8198-efe02d4230e8" targetNamespace="http://schemas.microsoft.com/office/2006/metadata/properties" ma:root="true" ma:fieldsID="7cc5cda831a7fbf24dd0c571bf1697d9" ns2:_="" ns3:_="">
    <xsd:import namespace="1d1e70ed-6c05-42da-8aad-b490ac75fdc2"/>
    <xsd:import namespace="0b2254c3-3e84-4330-8198-efe02d4230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TaxCatchAll" minOccurs="0"/>
                <xsd:element ref="ns3:lcf76f155ced4ddcb4097134ff3c332f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e70ed-6c05-42da-8aad-b490ac75fd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4488562-23fa-4bc5-83fa-da78d59fc823}" ma:internalName="TaxCatchAll" ma:showField="CatchAllData" ma:web="1d1e70ed-6c05-42da-8aad-b490ac75fd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254c3-3e84-4330-8198-efe02d423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36048dc-8b69-4cc3-b763-232f6a724f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2254c3-3e84-4330-8198-efe02d4230e8">
      <Terms xmlns="http://schemas.microsoft.com/office/infopath/2007/PartnerControls"/>
    </lcf76f155ced4ddcb4097134ff3c332f>
    <TaxCatchAll xmlns="1d1e70ed-6c05-42da-8aad-b490ac75fdc2" xsi:nil="true"/>
  </documentManagement>
</p:properties>
</file>

<file path=customXml/itemProps1.xml><?xml version="1.0" encoding="utf-8"?>
<ds:datastoreItem xmlns:ds="http://schemas.openxmlformats.org/officeDocument/2006/customXml" ds:itemID="{32B7E25F-816A-4C04-BA3C-1030AAC51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e70ed-6c05-42da-8aad-b490ac75fdc2"/>
    <ds:schemaRef ds:uri="0b2254c3-3e84-4330-8198-efe02d423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83D790-86ED-43DB-84DA-19CE54C27B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DAA030-B335-492B-9185-A5BC07CBBEC6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0b2254c3-3e84-4330-8198-efe02d4230e8"/>
    <ds:schemaRef ds:uri="1d1e70ed-6c05-42da-8aad-b490ac75fdc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843</Words>
  <Application>Microsoft Office PowerPoint</Application>
  <PresentationFormat>Екран (4:3)</PresentationFormat>
  <Paragraphs>85</Paragraphs>
  <Slides>15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Larissa</vt:lpstr>
      <vt:lpstr>Master Content</vt:lpstr>
      <vt:lpstr>                                                                    Громадські обговорення  ПЛАН УПРАВЛІННЯ РІЧКОВИМ БАСЕЙНОМ Дністра  2025 – 2030    ПРОГРАМА ЗАХОДІВ, спрямованих на покращення екологічного стану поверхневих вод річкового басейну Дністра  </vt:lpstr>
      <vt:lpstr>ПУРБ – З ЧОГО СКЛАДАЄТЬСЯ?</vt:lpstr>
      <vt:lpstr>ЩО ТАКЕ ПРОГРАМА ЗАХОДІВ (ПЗ) ?</vt:lpstr>
      <vt:lpstr>Презентація PowerPoint</vt:lpstr>
      <vt:lpstr>Презентація PowerPoint</vt:lpstr>
      <vt:lpstr>Презентація PowerPoint</vt:lpstr>
      <vt:lpstr>З ЧОГО СКЛАДАЄТЬСЯ ПРОГРАМА ЗАХОДІВ ?</vt:lpstr>
      <vt:lpstr>ЯКИЙ Результат ВІД ПЗ ОЧІКУЄМО 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СКІЛЬКИ коштів треба на  РЕАЛІЗАЦІЮ ПРОГРАМИ ?</vt:lpstr>
      <vt:lpstr>  Дякую за увагу!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</dc:creator>
  <cp:lastModifiedBy>User</cp:lastModifiedBy>
  <cp:revision>264</cp:revision>
  <cp:lastPrinted>2022-01-11T16:26:34Z</cp:lastPrinted>
  <dcterms:created xsi:type="dcterms:W3CDTF">2019-01-25T10:57:30Z</dcterms:created>
  <dcterms:modified xsi:type="dcterms:W3CDTF">2024-04-23T10:19:01Z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0x010100327C9D498E84114C9A76FA7FF18C6219</vt:lpwstr>
  </property>
  <property fmtid="{D5CDD505-2E9C-101B-9397-08002B2CF9AE}" pid="3" name="MediaServiceImageTags">
    <vt:lpwstr/>
  </property>
</Properties>
</file>