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50" r:id="rId5"/>
  </p:sldMasterIdLst>
  <p:notesMasterIdLst>
    <p:notesMasterId r:id="rId23"/>
  </p:notesMasterIdLst>
  <p:handoutMasterIdLst>
    <p:handoutMasterId r:id="rId24"/>
  </p:handoutMasterIdLst>
  <p:sldIdLst>
    <p:sldId id="304" r:id="rId6"/>
    <p:sldId id="336" r:id="rId7"/>
    <p:sldId id="323" r:id="rId8"/>
    <p:sldId id="324" r:id="rId9"/>
    <p:sldId id="326" r:id="rId10"/>
    <p:sldId id="349" r:id="rId11"/>
    <p:sldId id="348" r:id="rId12"/>
    <p:sldId id="332" r:id="rId13"/>
    <p:sldId id="333" r:id="rId14"/>
    <p:sldId id="350" r:id="rId15"/>
    <p:sldId id="337" r:id="rId16"/>
    <p:sldId id="338" r:id="rId17"/>
    <p:sldId id="347" r:id="rId18"/>
    <p:sldId id="344" r:id="rId19"/>
    <p:sldId id="345" r:id="rId20"/>
    <p:sldId id="342" r:id="rId21"/>
    <p:sldId id="321" r:id="rId22"/>
  </p:sldIdLst>
  <p:sldSz cx="9144000" cy="6858000" type="screen4x3"/>
  <p:notesSz cx="7102475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B832"/>
    <a:srgbClr val="7ABC32"/>
    <a:srgbClr val="E9EB00"/>
    <a:srgbClr val="164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855302-57F2-3994-93BB-40DF4308EF6A}" v="13" dt="2022-09-09T10:37:44.566"/>
    <p1510:client id="{D6DC8485-ECD1-4317-9944-408BB953969F}" v="11" dt="2022-09-12T13:19:05.1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94" autoAdjust="0"/>
    <p:restoredTop sz="96296"/>
  </p:normalViewPr>
  <p:slideViewPr>
    <p:cSldViewPr snapToGrid="0" snapToObjects="1">
      <p:cViewPr varScale="1">
        <p:scale>
          <a:sx n="84" d="100"/>
          <a:sy n="84" d="100"/>
        </p:scale>
        <p:origin x="1301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7" d="100"/>
          <a:sy n="67" d="100"/>
        </p:scale>
        <p:origin x="3120" y="77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loé DECHELETTE" userId="S::c.dechelette@oieau.fr::a3d2322a-34e7-402b-ba6b-d1ba3b4ab05b" providerId="AD" clId="Web-{D6DC8485-ECD1-4317-9944-408BB953969F}"/>
    <pc:docChg chg="modSld">
      <pc:chgData name="Chloé DECHELETTE" userId="S::c.dechelette@oieau.fr::a3d2322a-34e7-402b-ba6b-d1ba3b4ab05b" providerId="AD" clId="Web-{D6DC8485-ECD1-4317-9944-408BB953969F}" dt="2022-09-12T13:19:05.159" v="9" actId="14100"/>
      <pc:docMkLst>
        <pc:docMk/>
      </pc:docMkLst>
      <pc:sldChg chg="modSp">
        <pc:chgData name="Chloé DECHELETTE" userId="S::c.dechelette@oieau.fr::a3d2322a-34e7-402b-ba6b-d1ba3b4ab05b" providerId="AD" clId="Web-{D6DC8485-ECD1-4317-9944-408BB953969F}" dt="2022-09-12T13:19:05.159" v="9" actId="14100"/>
        <pc:sldMkLst>
          <pc:docMk/>
          <pc:sldMk cId="247323633" sldId="277"/>
        </pc:sldMkLst>
        <pc:spChg chg="mod">
          <ac:chgData name="Chloé DECHELETTE" userId="S::c.dechelette@oieau.fr::a3d2322a-34e7-402b-ba6b-d1ba3b4ab05b" providerId="AD" clId="Web-{D6DC8485-ECD1-4317-9944-408BB953969F}" dt="2022-09-12T13:19:05.159" v="9" actId="14100"/>
          <ac:spMkLst>
            <pc:docMk/>
            <pc:sldMk cId="247323633" sldId="277"/>
            <ac:spMk id="2" creationId="{00000000-0000-0000-0000-000000000000}"/>
          </ac:spMkLst>
        </pc:spChg>
      </pc:sldChg>
    </pc:docChg>
  </pc:docChgLst>
  <pc:docChgLst>
    <pc:chgData name="natzakor" userId="S::natzakor_gmail.com#ext#@iowater.onmicrosoft.com::eca27876-6495-4875-b894-b7d6d36b4e13" providerId="AD" clId="Web-{BC855302-57F2-3994-93BB-40DF4308EF6A}"/>
    <pc:docChg chg="modSld">
      <pc:chgData name="natzakor" userId="S::natzakor_gmail.com#ext#@iowater.onmicrosoft.com::eca27876-6495-4875-b894-b7d6d36b4e13" providerId="AD" clId="Web-{BC855302-57F2-3994-93BB-40DF4308EF6A}" dt="2022-09-09T10:37:44.566" v="11" actId="20577"/>
      <pc:docMkLst>
        <pc:docMk/>
      </pc:docMkLst>
      <pc:sldChg chg="modSp">
        <pc:chgData name="natzakor" userId="S::natzakor_gmail.com#ext#@iowater.onmicrosoft.com::eca27876-6495-4875-b894-b7d6d36b4e13" providerId="AD" clId="Web-{BC855302-57F2-3994-93BB-40DF4308EF6A}" dt="2022-09-09T10:37:44.566" v="11" actId="20577"/>
        <pc:sldMkLst>
          <pc:docMk/>
          <pc:sldMk cId="247323633" sldId="277"/>
        </pc:sldMkLst>
        <pc:spChg chg="mod">
          <ac:chgData name="natzakor" userId="S::natzakor_gmail.com#ext#@iowater.onmicrosoft.com::eca27876-6495-4875-b894-b7d6d36b4e13" providerId="AD" clId="Web-{BC855302-57F2-3994-93BB-40DF4308EF6A}" dt="2022-09-09T10:37:44.566" v="11" actId="20577"/>
          <ac:spMkLst>
            <pc:docMk/>
            <pc:sldMk cId="247323633" sldId="277"/>
            <ac:spMk id="2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95010523279216E-2"/>
          <c:y val="0.15640472830537117"/>
          <c:w val="0.40671853175583095"/>
          <c:h val="0.7948254739792780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CDE-7047-BFB4-3A8DC10E8203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CDE-7047-BFB4-3A8DC10E8203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CDE-7047-BFB4-3A8DC10E8203}"/>
              </c:ext>
            </c:extLst>
          </c:dPt>
          <c:dLbls>
            <c:dLbl>
              <c:idx val="0"/>
              <c:layout>
                <c:manualLayout>
                  <c:x val="5.3845244738926767E-2"/>
                  <c:y val="-0.11260335306057262"/>
                </c:manualLayout>
              </c:layout>
              <c:tx>
                <c:rich>
                  <a:bodyPr/>
                  <a:lstStyle/>
                  <a:p>
                    <a:fld id="{A5B18301-ED62-6C45-A111-97F471631F94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CDE-7047-BFB4-3A8DC10E8203}"/>
                </c:ext>
              </c:extLst>
            </c:dLbl>
            <c:dLbl>
              <c:idx val="1"/>
              <c:layout>
                <c:manualLayout>
                  <c:x val="-3.6465564010839245E-2"/>
                  <c:y val="-0.20779328440465042"/>
                </c:manualLayout>
              </c:layout>
              <c:tx>
                <c:rich>
                  <a:bodyPr/>
                  <a:lstStyle/>
                  <a:p>
                    <a:fld id="{7C304623-F471-E442-A3CD-1D39D61859C7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CDE-7047-BFB4-3A8DC10E8203}"/>
                </c:ext>
              </c:extLst>
            </c:dLbl>
            <c:dLbl>
              <c:idx val="2"/>
              <c:layout>
                <c:manualLayout>
                  <c:x val="-7.4991970666324959E-2"/>
                  <c:y val="1.6699817240079781E-2"/>
                </c:manualLayout>
              </c:layout>
              <c:tx>
                <c:rich>
                  <a:bodyPr/>
                  <a:lstStyle/>
                  <a:p>
                    <a:fld id="{480D7B63-E8C9-9843-AE1E-6846FF78204C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CDE-7047-BFB4-3A8DC10E82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спрямлення</c:v>
                </c:pt>
                <c:pt idx="1">
                  <c:v>зарегульованість </c:v>
                </c:pt>
                <c:pt idx="2">
                  <c:v>поєднання 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54</c:v>
                </c:pt>
                <c:pt idx="1">
                  <c:v>36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DE-7047-BFB4-3A8DC10E820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E9F-5345-B908-C692AC309EA1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E9F-5345-B908-C692AC309EA1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E9F-5345-B908-C692AC309EA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спрямлення</c:v>
                </c:pt>
                <c:pt idx="1">
                  <c:v>зарегульованість </c:v>
                </c:pt>
                <c:pt idx="2">
                  <c:v>поєднання 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6-391C-8C4E-8189-D584E8FA59F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8825885983082715"/>
          <c:y val="0.17464154427777487"/>
          <c:w val="0.3374136369917996"/>
          <c:h val="0.510365163156152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945806322177772E-2"/>
          <c:y val="4.820240097616494E-2"/>
          <c:w val="0.90615791651515343"/>
          <c:h val="0.810715133451324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суббасейн Середнього Дніпра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4D4-C947-A8F5-97069C04BC5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4D4-C947-A8F5-97069C04BC5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4D4-C947-A8F5-97069C04BC5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A4D4-C947-A8F5-97069C04BC5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6FAD-7D42-854C-3C7C0998F7E6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A6AC240B-0957-674B-9664-D2CE298C8BB7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4D4-C947-A8F5-97069C04BC58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4F22798C-9908-ED41-9037-C88130AC687B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4D4-C947-A8F5-97069C04BC58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142C8236-DC96-AF4E-8E9D-AE6050CF3F27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4D4-C947-A8F5-97069C04BC58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30F0377E-F693-8542-9609-AFC3F1BAA242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A4D4-C947-A8F5-97069C04BC58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D3DC1961-5AE0-1F45-9B7E-A8160537A1F5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6FAD-7D42-854C-3C7C0998F7E6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23A79269-BE27-274B-9118-7E47836E7E59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FAD-7D42-854C-3C7C0998F7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комунальне господарство </c:v>
                </c:pt>
                <c:pt idx="1">
                  <c:v>сільське господарство </c:v>
                </c:pt>
                <c:pt idx="2">
                  <c:v>промисловість</c:v>
                </c:pt>
                <c:pt idx="3">
                  <c:v>транспорт </c:v>
                </c:pt>
                <c:pt idx="4">
                  <c:v>інші галузі 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51</c:v>
                </c:pt>
                <c:pt idx="1">
                  <c:v>23</c:v>
                </c:pt>
                <c:pt idx="2">
                  <c:v>21</c:v>
                </c:pt>
                <c:pt idx="3">
                  <c:v>1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D4-C947-A8F5-97069C04BC5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91428384"/>
        <c:axId val="1470012175"/>
      </c:barChart>
      <c:catAx>
        <c:axId val="1791428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470012175"/>
        <c:crosses val="autoZero"/>
        <c:auto val="1"/>
        <c:lblAlgn val="ctr"/>
        <c:lblOffset val="100"/>
        <c:noMultiLvlLbl val="0"/>
      </c:catAx>
      <c:valAx>
        <c:axId val="1470012175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791428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338693131739228E-2"/>
          <c:y val="4.2209603765139242E-2"/>
          <c:w val="0.89666904429507188"/>
          <c:h val="0.624542426259278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суббасейн Середнього Дніпра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29F-EF4B-884A-7DD7A38D9DC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29F-EF4B-884A-7DD7A38D9DC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029F-EF4B-884A-7DD7A38D9DCB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88675D8D-4B25-8A45-AC33-3CDE94F22809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29F-EF4B-884A-7DD7A38D9DCB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725A5545-7AA4-D943-A2F5-AE63ECB1448F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29F-EF4B-884A-7DD7A38D9DCB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363AA181-A533-0047-BB53-FC742DC735B2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29F-EF4B-884A-7DD7A38D9DC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A3A18AA-3878-1B43-B6A5-CD1C89666EB0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029F-EF4B-884A-7DD7A38D9D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комунальне господарство </c:v>
                </c:pt>
                <c:pt idx="1">
                  <c:v>сільське господарство </c:v>
                </c:pt>
                <c:pt idx="2">
                  <c:v>промисловість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56</c:v>
                </c:pt>
                <c:pt idx="1">
                  <c:v>22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9F-EF4B-884A-7DD7A38D9DC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66539919"/>
        <c:axId val="1367159999"/>
      </c:barChart>
      <c:catAx>
        <c:axId val="1366539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367159999"/>
        <c:crosses val="autoZero"/>
        <c:auto val="1"/>
        <c:lblAlgn val="ctr"/>
        <c:lblOffset val="100"/>
        <c:noMultiLvlLbl val="0"/>
      </c:catAx>
      <c:valAx>
        <c:axId val="13671599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3665399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297961211050499"/>
          <c:y val="9.6344792905572255E-2"/>
          <c:w val="0.43404050331197275"/>
          <c:h val="0.5969237295058316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4AC-D64A-8962-7F237030128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4AC-D64A-8962-7F237030128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04AC-D64A-8962-7F237030128C}"/>
              </c:ext>
            </c:extLst>
          </c:dPt>
          <c:dLbls>
            <c:dLbl>
              <c:idx val="0"/>
              <c:layout>
                <c:manualLayout>
                  <c:x val="8.4785039625836583E-2"/>
                  <c:y val="-0.12447976658383825"/>
                </c:manualLayout>
              </c:layout>
              <c:tx>
                <c:rich>
                  <a:bodyPr/>
                  <a:lstStyle/>
                  <a:p>
                    <a:fld id="{55E410F4-A042-7846-AFA1-0D7469CCB8B5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4AC-D64A-8962-7F237030128C}"/>
                </c:ext>
              </c:extLst>
            </c:dLbl>
            <c:dLbl>
              <c:idx val="1"/>
              <c:layout>
                <c:manualLayout>
                  <c:x val="0.1106209143210533"/>
                  <c:y val="-0.1119618307132082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B8EC075-6918-8B49-A773-9A9513B8DDA9}" type="VALUE">
                      <a:rPr lang="en-US" smtClean="0">
                        <a:solidFill>
                          <a:schemeClr val="bg1"/>
                        </a:solidFill>
                      </a:rPr>
                      <a:pPr>
                        <a:defRPr b="1">
                          <a:solidFill>
                            <a:schemeClr val="bg1"/>
                          </a:solidFill>
                        </a:defRPr>
                      </a:pPr>
                      <a:t>[ЗНАЧЕНИЕ]</a:t>
                    </a:fld>
                    <a:r>
                      <a:rPr lang="en-US" dirty="0">
                        <a:solidFill>
                          <a:schemeClr val="bg1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4AC-D64A-8962-7F237030128C}"/>
                </c:ext>
              </c:extLst>
            </c:dLbl>
            <c:dLbl>
              <c:idx val="2"/>
              <c:layout>
                <c:manualLayout>
                  <c:x val="-9.5536244186364166E-2"/>
                  <c:y val="-3.1989094489488064E-2"/>
                </c:manualLayout>
              </c:layout>
              <c:tx>
                <c:rich>
                  <a:bodyPr/>
                  <a:lstStyle/>
                  <a:p>
                    <a:fld id="{E3D24F29-2AC4-7140-B0D6-007BE9D6C324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4AC-D64A-8962-7F23703012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нормативно очищені </c:v>
                </c:pt>
                <c:pt idx="1">
                  <c:v>нормативно-чисті без очистки </c:v>
                </c:pt>
                <c:pt idx="2">
                  <c:v>забруднені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55</c:v>
                </c:pt>
                <c:pt idx="1">
                  <c:v>38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AC-D64A-8962-7F237030128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1821384791827091E-5"/>
          <c:y val="0.7430844243196838"/>
          <c:w val="0.70914827082894549"/>
          <c:h val="0.252156679354558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511731"/>
          </a:xfrm>
          <a:prstGeom prst="rect">
            <a:avLst/>
          </a:prstGeom>
        </p:spPr>
        <p:txBody>
          <a:bodyPr vert="horz" lIns="99056" tIns="49529" rIns="99056" bIns="49529" rtlCol="0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3092" y="1"/>
            <a:ext cx="3077739" cy="511731"/>
          </a:xfrm>
          <a:prstGeom prst="rect">
            <a:avLst/>
          </a:prstGeom>
        </p:spPr>
        <p:txBody>
          <a:bodyPr vert="horz" lIns="99056" tIns="49529" rIns="99056" bIns="49529" rtlCol="0"/>
          <a:lstStyle>
            <a:lvl1pPr algn="r">
              <a:defRPr sz="1300"/>
            </a:lvl1pPr>
          </a:lstStyle>
          <a:p>
            <a:fld id="{D2555A01-C6A2-4499-B9D3-BE5D45F75964}" type="datetimeFigureOut">
              <a:rPr lang="de-AT" smtClean="0"/>
              <a:t>15.04.2024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7739" cy="511731"/>
          </a:xfrm>
          <a:prstGeom prst="rect">
            <a:avLst/>
          </a:prstGeom>
        </p:spPr>
        <p:txBody>
          <a:bodyPr vert="horz" lIns="99056" tIns="49529" rIns="99056" bIns="49529" rtlCol="0" anchor="b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3092" y="9721107"/>
            <a:ext cx="3077739" cy="511731"/>
          </a:xfrm>
          <a:prstGeom prst="rect">
            <a:avLst/>
          </a:prstGeom>
        </p:spPr>
        <p:txBody>
          <a:bodyPr vert="horz" lIns="99056" tIns="49529" rIns="99056" bIns="49529" rtlCol="0" anchor="b"/>
          <a:lstStyle>
            <a:lvl1pPr algn="r">
              <a:defRPr sz="1300"/>
            </a:lvl1pPr>
          </a:lstStyle>
          <a:p>
            <a:fld id="{17E3E2C8-53C7-49FE-871A-EB5275344751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02655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511731"/>
          </a:xfrm>
          <a:prstGeom prst="rect">
            <a:avLst/>
          </a:prstGeom>
        </p:spPr>
        <p:txBody>
          <a:bodyPr vert="horz" lIns="99056" tIns="49529" rIns="99056" bIns="49529" rtlCol="0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092" y="1"/>
            <a:ext cx="3077739" cy="511731"/>
          </a:xfrm>
          <a:prstGeom prst="rect">
            <a:avLst/>
          </a:prstGeom>
        </p:spPr>
        <p:txBody>
          <a:bodyPr vert="horz" lIns="99056" tIns="49529" rIns="99056" bIns="49529" rtlCol="0"/>
          <a:lstStyle>
            <a:lvl1pPr algn="r">
              <a:defRPr sz="1300"/>
            </a:lvl1pPr>
          </a:lstStyle>
          <a:p>
            <a:fld id="{FEF2A833-9B3C-4F09-BAE9-985D386077B6}" type="datetimeFigureOut">
              <a:rPr lang="de-AT" smtClean="0"/>
              <a:t>15.04.2024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6" tIns="49529" rIns="99056" bIns="49529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56" tIns="49529" rIns="99056" bIns="49529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7739" cy="511731"/>
          </a:xfrm>
          <a:prstGeom prst="rect">
            <a:avLst/>
          </a:prstGeom>
        </p:spPr>
        <p:txBody>
          <a:bodyPr vert="horz" lIns="99056" tIns="49529" rIns="99056" bIns="49529" rtlCol="0" anchor="b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092" y="9721107"/>
            <a:ext cx="3077739" cy="511731"/>
          </a:xfrm>
          <a:prstGeom prst="rect">
            <a:avLst/>
          </a:prstGeom>
        </p:spPr>
        <p:txBody>
          <a:bodyPr vert="horz" lIns="99056" tIns="49529" rIns="99056" bIns="49529" rtlCol="0" anchor="b"/>
          <a:lstStyle>
            <a:lvl1pPr algn="r">
              <a:defRPr sz="1300"/>
            </a:lvl1pPr>
          </a:lstStyle>
          <a:p>
            <a:fld id="{5C88694A-3A16-44A4-8BBE-9E180D186A4A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57372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19997" y="1691116"/>
            <a:ext cx="7700401" cy="1711314"/>
          </a:xfrm>
        </p:spPr>
        <p:txBody>
          <a:bodyPr>
            <a:normAutofit/>
          </a:bodyPr>
          <a:lstStyle>
            <a:lvl1pPr>
              <a:defRPr sz="2700" baseline="0">
                <a:solidFill>
                  <a:srgbClr val="164194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EU4ENVIRONMENT</a:t>
            </a:r>
            <a:br>
              <a:rPr lang="en-US" dirty="0"/>
            </a:br>
            <a:r>
              <a:rPr lang="en-US" dirty="0"/>
              <a:t>Water Resources and environmental DATA</a:t>
            </a:r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19998" y="3918830"/>
            <a:ext cx="7700401" cy="380362"/>
          </a:xfrm>
        </p:spPr>
        <p:txBody>
          <a:bodyPr lIns="0" tIns="36000" rIns="0" bIns="0">
            <a:noAutofit/>
          </a:bodyPr>
          <a:lstStyle>
            <a:lvl1pPr marL="0" indent="0">
              <a:buNone/>
              <a:defRPr sz="1800" cap="none" baseline="0"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Organisation, </a:t>
            </a:r>
            <a:r>
              <a:rPr lang="de-DE" dirty="0" err="1"/>
              <a:t>Author</a:t>
            </a:r>
            <a:r>
              <a:rPr lang="de-DE" dirty="0"/>
              <a:t>, Place, Date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670" y="539357"/>
            <a:ext cx="2785456" cy="47445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21" y="368917"/>
            <a:ext cx="2990850" cy="771525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69" y="5795862"/>
            <a:ext cx="7718129" cy="78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4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Headline</a:t>
            </a:r>
            <a:endParaRPr lang="de-AT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1049628" cy="365125"/>
          </a:xfrm>
          <a:prstGeom prst="rect">
            <a:avLst/>
          </a:prstGeom>
        </p:spPr>
        <p:txBody>
          <a:bodyPr/>
          <a:lstStyle/>
          <a:p>
            <a:fld id="{365F6CF4-C22F-467B-969A-176C65398752}" type="datetime1">
              <a:rPr lang="de-AT" smtClean="0"/>
              <a:t>15.04.2024</a:t>
            </a:fld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>
          <a:xfrm>
            <a:off x="8171644" y="6356350"/>
            <a:ext cx="515155" cy="365125"/>
          </a:xfrm>
          <a:prstGeom prst="rect">
            <a:avLst/>
          </a:prstGeom>
        </p:spPr>
        <p:txBody>
          <a:bodyPr/>
          <a:lstStyle/>
          <a:p>
            <a:fld id="{17975BD6-1B15-4611-9DB1-37F102CD1EBC}" type="slidenum">
              <a:rPr lang="de-AT" smtClean="0"/>
              <a:t>‹#›</a:t>
            </a:fld>
            <a:endParaRPr lang="de-AT"/>
          </a:p>
        </p:txBody>
      </p:sp>
      <p:sp>
        <p:nvSpPr>
          <p:cNvPr id="10" name="Tabellenplatzhalter 9"/>
          <p:cNvSpPr>
            <a:spLocks noGrp="1"/>
          </p:cNvSpPr>
          <p:nvPr>
            <p:ph type="tbl" sz="quarter" idx="17" hasCustomPrompt="1"/>
          </p:nvPr>
        </p:nvSpPr>
        <p:spPr>
          <a:xfrm>
            <a:off x="521999" y="2016125"/>
            <a:ext cx="8100001" cy="417512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AT"/>
              <a:t>Insert a table here</a:t>
            </a:r>
          </a:p>
        </p:txBody>
      </p:sp>
    </p:spTree>
    <p:extLst>
      <p:ext uri="{BB962C8B-B14F-4D97-AF65-F5344CB8AC3E}">
        <p14:creationId xmlns:p14="http://schemas.microsoft.com/office/powerpoint/2010/main" val="2311811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Headline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6426-B6D9-42D2-B5E0-D07AA1183689}" type="datetime1">
              <a:rPr lang="de-AT" smtClean="0"/>
              <a:pPr/>
              <a:t>15.04.2024</a:t>
            </a:fld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5C77F-0813-48A0-B3DA-45A8774404AE}" type="slidenum">
              <a:rPr lang="de-AT" smtClean="0"/>
              <a:pPr/>
              <a:t>‹#›</a:t>
            </a:fld>
            <a:endParaRPr lang="de-AT"/>
          </a:p>
        </p:txBody>
      </p:sp>
      <p:sp>
        <p:nvSpPr>
          <p:cNvPr id="7" name="Diagrammplatzhalter 6"/>
          <p:cNvSpPr>
            <a:spLocks noGrp="1"/>
          </p:cNvSpPr>
          <p:nvPr>
            <p:ph type="chart" sz="quarter" idx="13" hasCustomPrompt="1"/>
          </p:nvPr>
        </p:nvSpPr>
        <p:spPr>
          <a:xfrm>
            <a:off x="522000" y="2016000"/>
            <a:ext cx="8100000" cy="4176000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r>
              <a:rPr lang="de-AT"/>
              <a:t>Insert a diagram here</a:t>
            </a:r>
          </a:p>
        </p:txBody>
      </p:sp>
    </p:spTree>
    <p:extLst>
      <p:ext uri="{BB962C8B-B14F-4D97-AF65-F5344CB8AC3E}">
        <p14:creationId xmlns:p14="http://schemas.microsoft.com/office/powerpoint/2010/main" val="2663340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Headline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43C7-D3E6-41F8-BFAC-BB9A51019224}" type="datetime1">
              <a:rPr lang="de-AT" smtClean="0"/>
              <a:t>15.04.2024</a:t>
            </a:fld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5C77F-0813-48A0-B3DA-45A8774404AE}" type="slidenum">
              <a:rPr lang="de-AT" smtClean="0"/>
              <a:t>‹#›</a:t>
            </a:fld>
            <a:endParaRPr lang="de-AT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522000" y="2016001"/>
            <a:ext cx="4320000" cy="421212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4" hasCustomPrompt="1"/>
          </p:nvPr>
        </p:nvSpPr>
        <p:spPr>
          <a:xfrm>
            <a:off x="5158740" y="2016001"/>
            <a:ext cx="3463260" cy="4011971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AT"/>
              <a:t>Insert a image here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158740" y="6030126"/>
            <a:ext cx="3463260" cy="197998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sz="700" cap="none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de-DE"/>
              <a:t>Source/©: 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61404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Headline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6426-B6D9-42D2-B5E0-D07AA1183689}" type="datetime1">
              <a:rPr lang="de-AT" smtClean="0"/>
              <a:pPr/>
              <a:t>15.04.2024</a:t>
            </a:fld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5C77F-0813-48A0-B3DA-45A8774404AE}" type="slidenum">
              <a:rPr lang="de-AT" smtClean="0"/>
              <a:pPr/>
              <a:t>‹#›</a:t>
            </a:fld>
            <a:endParaRPr lang="de-AT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522000" y="2016000"/>
            <a:ext cx="8100000" cy="40141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AT"/>
              <a:t>Insert a image here</a:t>
            </a:r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158740" y="6030126"/>
            <a:ext cx="3463260" cy="197998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sz="700" cap="none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de-DE"/>
              <a:t>Source/©: 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14031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Headline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6426-B6D9-42D2-B5E0-D07AA1183689}" type="datetime1">
              <a:rPr lang="de-AT" smtClean="0"/>
              <a:t>15.04.2024</a:t>
            </a:fld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5C77F-0813-48A0-B3DA-45A8774404AE}" type="slidenum">
              <a:rPr lang="de-AT" smtClean="0"/>
              <a:t>‹#›</a:t>
            </a:fld>
            <a:endParaRPr lang="de-AT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980000"/>
            <a:ext cx="8100000" cy="4680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de-DE"/>
              <a:t>First name/last name</a:t>
            </a:r>
            <a:endParaRPr lang="de-AT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2448000"/>
            <a:ext cx="8100000" cy="2235318"/>
          </a:xfrm>
        </p:spPr>
        <p:txBody>
          <a:bodyPr/>
          <a:lstStyle>
            <a:lvl1pPr marL="0" indent="0">
              <a:buNone/>
              <a:defRPr cap="none" baseline="0"/>
            </a:lvl1pPr>
          </a:lstStyle>
          <a:p>
            <a:pPr lvl="0"/>
            <a:r>
              <a:rPr lang="de-DE"/>
              <a:t>Contact information</a:t>
            </a:r>
            <a:endParaRPr lang="de-AT"/>
          </a:p>
        </p:txBody>
      </p:sp>
      <p:pic>
        <p:nvPicPr>
          <p:cNvPr id="10" name="Bild 12" descr="faceboo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1" y="5265764"/>
            <a:ext cx="338694" cy="338694"/>
          </a:xfrm>
          <a:prstGeom prst="rect">
            <a:avLst/>
          </a:prstGeom>
        </p:spPr>
      </p:pic>
      <p:pic>
        <p:nvPicPr>
          <p:cNvPr id="11" name="Bild 13" descr="hom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" y="5695491"/>
            <a:ext cx="348749" cy="333520"/>
          </a:xfrm>
          <a:prstGeom prst="rect">
            <a:avLst/>
          </a:prstGeom>
        </p:spPr>
      </p:pic>
      <p:pic>
        <p:nvPicPr>
          <p:cNvPr id="12" name="Bild 12" descr="faceboo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49" y="5265764"/>
            <a:ext cx="338694" cy="338694"/>
          </a:xfrm>
          <a:prstGeom prst="rect">
            <a:avLst/>
          </a:prstGeom>
        </p:spPr>
      </p:pic>
      <p:pic>
        <p:nvPicPr>
          <p:cNvPr id="13" name="Bild 13" descr="hom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48" y="5695491"/>
            <a:ext cx="348749" cy="333520"/>
          </a:xfrm>
          <a:prstGeom prst="rect">
            <a:avLst/>
          </a:prstGeom>
        </p:spPr>
      </p:pic>
      <p:sp>
        <p:nvSpPr>
          <p:cNvPr id="16" name="Textplatzhalt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1008001" y="5265738"/>
            <a:ext cx="7614000" cy="338137"/>
          </a:xfrm>
        </p:spPr>
        <p:txBody>
          <a:bodyPr bIns="0" anchor="b" anchorCtr="0">
            <a:noAutofit/>
          </a:bodyPr>
          <a:lstStyle>
            <a:lvl1pPr marL="0" indent="0">
              <a:buNone/>
              <a:defRPr sz="1800" cap="none" baseline="0"/>
            </a:lvl1pPr>
          </a:lstStyle>
          <a:p>
            <a:pPr lvl="0"/>
            <a:r>
              <a:rPr lang="de-DE"/>
              <a:t>www.facebook.com/euwiplus/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1008000" y="5690874"/>
            <a:ext cx="7614001" cy="338137"/>
          </a:xfrm>
        </p:spPr>
        <p:txBody>
          <a:bodyPr bIns="0" anchor="b" anchorCtr="0">
            <a:noAutofit/>
          </a:bodyPr>
          <a:lstStyle>
            <a:lvl1pPr marL="0" indent="0">
              <a:buNone/>
              <a:defRPr sz="1800" cap="none" baseline="0"/>
            </a:lvl1pPr>
          </a:lstStyle>
          <a:p>
            <a:pPr lvl="0"/>
            <a:r>
              <a:rPr lang="de-DE" dirty="0"/>
              <a:t>Website </a:t>
            </a:r>
            <a:r>
              <a:rPr lang="de-DE" dirty="0" err="1"/>
              <a:t>coming</a:t>
            </a:r>
            <a:r>
              <a:rPr lang="de-DE" dirty="0"/>
              <a:t> </a:t>
            </a:r>
            <a:r>
              <a:rPr lang="de-DE" dirty="0" err="1"/>
              <a:t>soon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454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Headline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6426-B6D9-42D2-B5E0-D07AA1183689}" type="datetime1">
              <a:rPr lang="de-AT" smtClean="0"/>
              <a:t>15.04.2024</a:t>
            </a:fld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5C77F-0813-48A0-B3DA-45A8774404AE}" type="slidenum">
              <a:rPr lang="de-AT" smtClean="0"/>
              <a:t>‹#›</a:t>
            </a:fld>
            <a:endParaRPr lang="de-AT"/>
          </a:p>
        </p:txBody>
      </p:sp>
      <p:pic>
        <p:nvPicPr>
          <p:cNvPr id="6" name="Bild 12" descr="faceboo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1" y="5265764"/>
            <a:ext cx="338694" cy="338694"/>
          </a:xfrm>
          <a:prstGeom prst="rect">
            <a:avLst/>
          </a:prstGeom>
        </p:spPr>
      </p:pic>
      <p:pic>
        <p:nvPicPr>
          <p:cNvPr id="7" name="Bild 13" descr="hom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" y="5695491"/>
            <a:ext cx="348749" cy="333520"/>
          </a:xfrm>
          <a:prstGeom prst="rect">
            <a:avLst/>
          </a:prstGeom>
        </p:spPr>
      </p:pic>
      <p:pic>
        <p:nvPicPr>
          <p:cNvPr id="8" name="Bild 12" descr="faceboo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49" y="5265764"/>
            <a:ext cx="338694" cy="338694"/>
          </a:xfrm>
          <a:prstGeom prst="rect">
            <a:avLst/>
          </a:prstGeom>
        </p:spPr>
      </p:pic>
      <p:pic>
        <p:nvPicPr>
          <p:cNvPr id="9" name="Bild 13" descr="hom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48" y="5695491"/>
            <a:ext cx="348749" cy="333520"/>
          </a:xfrm>
          <a:prstGeom prst="rect">
            <a:avLst/>
          </a:prstGeom>
        </p:spPr>
      </p:pic>
      <p:sp>
        <p:nvSpPr>
          <p:cNvPr id="10" name="Textplatzhalt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1008000" y="5265738"/>
            <a:ext cx="7614000" cy="338137"/>
          </a:xfrm>
        </p:spPr>
        <p:txBody>
          <a:bodyPr bIns="0" anchor="b" anchorCtr="0">
            <a:noAutofit/>
          </a:bodyPr>
          <a:lstStyle>
            <a:lvl1pPr marL="0" indent="0">
              <a:buNone/>
              <a:defRPr sz="1800" cap="none" baseline="0"/>
            </a:lvl1pPr>
          </a:lstStyle>
          <a:p>
            <a:pPr lvl="0"/>
            <a:r>
              <a:rPr lang="de-DE"/>
              <a:t>www.facebook.com/euwiplus/</a:t>
            </a:r>
          </a:p>
        </p:txBody>
      </p:sp>
      <p:sp>
        <p:nvSpPr>
          <p:cNvPr id="11" name="Textplatzhalt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1008000" y="5690874"/>
            <a:ext cx="7614000" cy="338137"/>
          </a:xfrm>
        </p:spPr>
        <p:txBody>
          <a:bodyPr bIns="0" anchor="b" anchorCtr="0">
            <a:noAutofit/>
          </a:bodyPr>
          <a:lstStyle>
            <a:lvl1pPr marL="0" indent="0">
              <a:buNone/>
              <a:defRPr sz="1800" cap="none" baseline="0"/>
            </a:lvl1pPr>
          </a:lstStyle>
          <a:p>
            <a:pPr lvl="0"/>
            <a:r>
              <a:rPr lang="de-DE" dirty="0"/>
              <a:t>Website </a:t>
            </a:r>
            <a:r>
              <a:rPr lang="de-DE" dirty="0" err="1"/>
              <a:t>coming</a:t>
            </a:r>
            <a:r>
              <a:rPr lang="de-DE" dirty="0"/>
              <a:t> </a:t>
            </a:r>
            <a:r>
              <a:rPr lang="de-DE" dirty="0" err="1"/>
              <a:t>soon</a:t>
            </a:r>
            <a:endParaRPr lang="de-DE" dirty="0"/>
          </a:p>
        </p:txBody>
      </p:sp>
      <p:sp>
        <p:nvSpPr>
          <p:cNvPr id="12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21999" y="1980000"/>
            <a:ext cx="3888000" cy="396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de-DE"/>
              <a:t>First name/last name</a:t>
            </a:r>
            <a:endParaRPr lang="de-AT"/>
          </a:p>
        </p:txBody>
      </p:sp>
      <p:sp>
        <p:nvSpPr>
          <p:cNvPr id="13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21999" y="2376000"/>
            <a:ext cx="3888000" cy="2235318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/>
            </a:lvl1pPr>
          </a:lstStyle>
          <a:p>
            <a:pPr lvl="0"/>
            <a:r>
              <a:rPr lang="de-DE"/>
              <a:t>Contact information</a:t>
            </a:r>
            <a:endParaRPr lang="de-AT"/>
          </a:p>
        </p:txBody>
      </p:sp>
      <p:sp>
        <p:nvSpPr>
          <p:cNvPr id="14" name="Textplatzhalt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734000" y="1980000"/>
            <a:ext cx="3888000" cy="396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de-DE"/>
              <a:t>First name/last name</a:t>
            </a:r>
            <a:endParaRPr lang="de-AT"/>
          </a:p>
        </p:txBody>
      </p:sp>
      <p:sp>
        <p:nvSpPr>
          <p:cNvPr id="15" name="Textplatzhalt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734000" y="2376000"/>
            <a:ext cx="3888000" cy="2235318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/>
            </a:lvl1pPr>
          </a:lstStyle>
          <a:p>
            <a:pPr lvl="0"/>
            <a:r>
              <a:rPr lang="de-DE"/>
              <a:t>Contact information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83410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me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296000"/>
            <a:ext cx="8229600" cy="576000"/>
          </a:xfrm>
        </p:spPr>
        <p:txBody>
          <a:bodyPr lIns="72000" tIns="36000" rIns="72000" bIns="36000"/>
          <a:lstStyle>
            <a:lvl1pPr algn="ctr">
              <a:defRPr/>
            </a:lvl1pPr>
          </a:lstStyle>
          <a:p>
            <a:r>
              <a:rPr lang="en-US" dirty="0"/>
              <a:t>RESULTS 2 COUNTRY SPECIFIC DISCUSSIONS</a:t>
            </a:r>
            <a:endParaRPr lang="de-AT" dirty="0"/>
          </a:p>
        </p:txBody>
      </p:sp>
      <p:sp>
        <p:nvSpPr>
          <p:cNvPr id="13" name="Textplatzhalter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14350" y="3761045"/>
            <a:ext cx="8229600" cy="1391645"/>
          </a:xfrm>
        </p:spPr>
        <p:txBody>
          <a:bodyPr lIns="72000" tIns="36000" rIns="72000" bIns="144000" anchor="ctr" anchorCtr="0"/>
          <a:lstStyle>
            <a:lvl1pPr marL="0" indent="0" algn="ctr">
              <a:buNone/>
              <a:defRPr cap="all" baseline="0"/>
            </a:lvl1pPr>
          </a:lstStyle>
          <a:p>
            <a:pPr lvl="0"/>
            <a:r>
              <a:rPr lang="en-US" dirty="0"/>
              <a:t>BLINDTEXT – Dummy text</a:t>
            </a:r>
            <a:br>
              <a:rPr lang="en-US" dirty="0"/>
            </a:br>
            <a:endParaRPr lang="en-US" dirty="0"/>
          </a:p>
        </p:txBody>
      </p:sp>
      <p:pic>
        <p:nvPicPr>
          <p:cNvPr id="12" name="Bildplatzhalter 29" descr="armenie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0" b="6130"/>
          <a:stretch>
            <a:fillRect/>
          </a:stretch>
        </p:blipFill>
        <p:spPr>
          <a:xfrm>
            <a:off x="3654000" y="2294522"/>
            <a:ext cx="1836000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22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zerbaij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296000"/>
            <a:ext cx="8229600" cy="576000"/>
          </a:xfrm>
        </p:spPr>
        <p:txBody>
          <a:bodyPr lIns="72000" tIns="36000" rIns="72000" bIns="36000"/>
          <a:lstStyle>
            <a:lvl1pPr algn="ctr">
              <a:defRPr/>
            </a:lvl1pPr>
          </a:lstStyle>
          <a:p>
            <a:r>
              <a:rPr lang="en-US"/>
              <a:t>RESULTS 2 COUNTRY SPECIFIC DISCUSSIONS</a:t>
            </a:r>
            <a:endParaRPr lang="de-AT"/>
          </a:p>
        </p:txBody>
      </p:sp>
      <p:sp>
        <p:nvSpPr>
          <p:cNvPr id="13" name="Textplatzhalter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57200" y="3844545"/>
            <a:ext cx="8229600" cy="1391645"/>
          </a:xfrm>
        </p:spPr>
        <p:txBody>
          <a:bodyPr lIns="72000" tIns="36000" rIns="72000" bIns="144000" anchor="ctr" anchorCtr="0"/>
          <a:lstStyle>
            <a:lvl1pPr marL="0" indent="0" algn="ctr">
              <a:buNone/>
              <a:defRPr cap="all" baseline="0"/>
            </a:lvl1pPr>
          </a:lstStyle>
          <a:p>
            <a:pPr lvl="0"/>
            <a:r>
              <a:rPr lang="en-US" dirty="0"/>
              <a:t>BLINDTEXT – Dummy text</a:t>
            </a:r>
            <a:br>
              <a:rPr lang="en-US" dirty="0"/>
            </a:br>
            <a:endParaRPr lang="en-US" dirty="0"/>
          </a:p>
        </p:txBody>
      </p:sp>
      <p:pic>
        <p:nvPicPr>
          <p:cNvPr id="16" name="Bildplatzhalter 30" descr="aserbaidsch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3" r="4643"/>
          <a:stretch>
            <a:fillRect/>
          </a:stretch>
        </p:blipFill>
        <p:spPr>
          <a:xfrm>
            <a:off x="3654000" y="2414726"/>
            <a:ext cx="1836000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37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org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296000"/>
            <a:ext cx="8229600" cy="576000"/>
          </a:xfrm>
        </p:spPr>
        <p:txBody>
          <a:bodyPr lIns="72000" tIns="36000" rIns="72000" bIns="36000"/>
          <a:lstStyle>
            <a:lvl1pPr algn="ctr">
              <a:defRPr/>
            </a:lvl1pPr>
          </a:lstStyle>
          <a:p>
            <a:r>
              <a:rPr lang="en-US"/>
              <a:t>RESULTS 2 COUNTRY SPECIFIC DISCUSSIONS</a:t>
            </a:r>
            <a:endParaRPr lang="de-AT"/>
          </a:p>
        </p:txBody>
      </p:sp>
      <p:sp>
        <p:nvSpPr>
          <p:cNvPr id="13" name="Textplatzhalter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57199" y="3654908"/>
            <a:ext cx="8229600" cy="1391645"/>
          </a:xfrm>
        </p:spPr>
        <p:txBody>
          <a:bodyPr lIns="72000" tIns="36000" rIns="72000" bIns="144000" anchor="ctr" anchorCtr="0"/>
          <a:lstStyle>
            <a:lvl1pPr marL="0" indent="0" algn="ctr">
              <a:buNone/>
              <a:defRPr cap="all" baseline="0"/>
            </a:lvl1pPr>
          </a:lstStyle>
          <a:p>
            <a:pPr lvl="0"/>
            <a:r>
              <a:rPr lang="en-US" dirty="0"/>
              <a:t>BLINDTEXT – Dummy text</a:t>
            </a:r>
            <a:br>
              <a:rPr lang="en-US" dirty="0"/>
            </a:br>
            <a:endParaRPr lang="en-US" dirty="0"/>
          </a:p>
        </p:txBody>
      </p:sp>
      <p:pic>
        <p:nvPicPr>
          <p:cNvPr id="12" name="Bildplatzhalter 32" descr="georgie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3" b="7143"/>
          <a:stretch>
            <a:fillRect/>
          </a:stretch>
        </p:blipFill>
        <p:spPr>
          <a:xfrm>
            <a:off x="3653999" y="2255365"/>
            <a:ext cx="1836000" cy="1044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64831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ldo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296000"/>
            <a:ext cx="8229600" cy="576000"/>
          </a:xfrm>
        </p:spPr>
        <p:txBody>
          <a:bodyPr lIns="72000" tIns="36000" rIns="72000" bIns="36000"/>
          <a:lstStyle>
            <a:lvl1pPr algn="ctr">
              <a:defRPr/>
            </a:lvl1pPr>
          </a:lstStyle>
          <a:p>
            <a:r>
              <a:rPr lang="en-US"/>
              <a:t>RESULTS 2 COUNTRY SPECIFIC DISCUSSIONS</a:t>
            </a:r>
            <a:endParaRPr lang="de-AT"/>
          </a:p>
        </p:txBody>
      </p:sp>
      <p:sp>
        <p:nvSpPr>
          <p:cNvPr id="13" name="Textplatzhalter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54131" y="3785537"/>
            <a:ext cx="8229600" cy="1391645"/>
          </a:xfrm>
        </p:spPr>
        <p:txBody>
          <a:bodyPr lIns="72000" tIns="36000" rIns="72000" bIns="144000" anchor="ctr" anchorCtr="0"/>
          <a:lstStyle>
            <a:lvl1pPr marL="0" indent="0" algn="ctr">
              <a:buNone/>
              <a:defRPr cap="all" baseline="0"/>
            </a:lvl1pPr>
          </a:lstStyle>
          <a:p>
            <a:pPr lvl="0"/>
            <a:r>
              <a:rPr lang="en-US" dirty="0"/>
              <a:t>BLINDTEXT – Dummy text</a:t>
            </a:r>
            <a:br>
              <a:rPr lang="en-US" dirty="0"/>
            </a:br>
            <a:endParaRPr lang="en-US" dirty="0"/>
          </a:p>
        </p:txBody>
      </p:sp>
      <p:pic>
        <p:nvPicPr>
          <p:cNvPr id="19" name="Bildplatzhalter 33" descr="moldavie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3" r="4643"/>
          <a:stretch>
            <a:fillRect/>
          </a:stretch>
        </p:blipFill>
        <p:spPr>
          <a:xfrm>
            <a:off x="3647863" y="2304351"/>
            <a:ext cx="1842136" cy="104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583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ra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296000"/>
            <a:ext cx="8229600" cy="576000"/>
          </a:xfrm>
        </p:spPr>
        <p:txBody>
          <a:bodyPr lIns="72000" tIns="36000" rIns="72000" bIns="36000"/>
          <a:lstStyle>
            <a:lvl1pPr algn="ctr">
              <a:defRPr>
                <a:solidFill>
                  <a:srgbClr val="164194"/>
                </a:solidFill>
              </a:defRPr>
            </a:lvl1pPr>
          </a:lstStyle>
          <a:p>
            <a:r>
              <a:rPr lang="en-US" dirty="0"/>
              <a:t>RESULTS 2 COUNTRY SPECIFIC DISCUSSIONS</a:t>
            </a:r>
            <a:endParaRPr lang="de-AT" dirty="0"/>
          </a:p>
        </p:txBody>
      </p:sp>
      <p:pic>
        <p:nvPicPr>
          <p:cNvPr id="6" name="Bildplatzhalter 28" descr="ukra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8" b="7188"/>
          <a:stretch>
            <a:fillRect/>
          </a:stretch>
        </p:blipFill>
        <p:spPr>
          <a:xfrm>
            <a:off x="3654000" y="2366512"/>
            <a:ext cx="1836000" cy="1044000"/>
          </a:xfrm>
          <a:prstGeom prst="rect">
            <a:avLst/>
          </a:prstGeom>
        </p:spPr>
      </p:pic>
      <p:sp>
        <p:nvSpPr>
          <p:cNvPr id="13" name="Textplatzhalter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57200" y="3844545"/>
            <a:ext cx="8229600" cy="1391645"/>
          </a:xfrm>
        </p:spPr>
        <p:txBody>
          <a:bodyPr lIns="72000" tIns="36000" rIns="72000" bIns="144000" anchor="ctr" anchorCtr="0"/>
          <a:lstStyle>
            <a:lvl1pPr marL="0" indent="0" algn="ctr">
              <a:buNone/>
              <a:defRPr cap="all" baseline="0"/>
            </a:lvl1pPr>
          </a:lstStyle>
          <a:p>
            <a:pPr lvl="0"/>
            <a:r>
              <a:rPr lang="en-US" dirty="0"/>
              <a:t>BLINDTEXT – Dummy text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269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Count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283336" y="2052000"/>
            <a:ext cx="8229599" cy="576000"/>
          </a:xfrm>
          <a:prstGeom prst="rect">
            <a:avLst/>
          </a:prstGeom>
          <a:noFill/>
        </p:spPr>
        <p:txBody>
          <a:bodyPr wrap="square" lIns="72000" tIns="36000" rIns="72000" bIns="36000" rtlCol="0" anchor="ctr" anchorCtr="0">
            <a:normAutofit/>
          </a:bodyPr>
          <a:lstStyle/>
          <a:p>
            <a:pPr algn="ctr"/>
            <a:r>
              <a:rPr lang="en-US" sz="2400" noProof="0" dirty="0">
                <a:solidFill>
                  <a:schemeClr val="tx2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DUMMY TEXT</a:t>
            </a:r>
            <a:endParaRPr lang="de-AT" sz="2400" dirty="0">
              <a:solidFill>
                <a:schemeClr val="tx2"/>
              </a:solidFill>
              <a:latin typeface="Calibri" panose="020F0502020204030204" pitchFamily="34" charset="0"/>
              <a:ea typeface="Ebrima" panose="02000000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274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</a:t>
            </a:r>
            <a:endParaRPr lang="de-AT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522000" y="2016000"/>
            <a:ext cx="8100000" cy="4176000"/>
          </a:xfrm>
        </p:spPr>
        <p:txBody>
          <a:bodyPr/>
          <a:lstStyle>
            <a:lvl3pPr>
              <a:defRPr sz="1800"/>
            </a:lvl3pPr>
            <a:lvl5pPr>
              <a:defRPr sz="16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946597" cy="365125"/>
          </a:xfrm>
          <a:prstGeom prst="rect">
            <a:avLst/>
          </a:prstGeom>
        </p:spPr>
        <p:txBody>
          <a:bodyPr/>
          <a:lstStyle/>
          <a:p>
            <a:fld id="{365F6CF4-C22F-467B-969A-176C65398752}" type="datetime1">
              <a:rPr lang="de-AT" smtClean="0"/>
              <a:t>15.04.2024</a:t>
            </a:fld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>
          <a:xfrm>
            <a:off x="8197402" y="6356350"/>
            <a:ext cx="489397" cy="365125"/>
          </a:xfrm>
          <a:prstGeom prst="rect">
            <a:avLst/>
          </a:prstGeom>
        </p:spPr>
        <p:txBody>
          <a:bodyPr/>
          <a:lstStyle/>
          <a:p>
            <a:fld id="{17975BD6-1B15-4611-9DB1-37F102CD1EBC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98852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Headline</a:t>
            </a:r>
            <a:endParaRPr lang="de-AT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522000" y="2016000"/>
            <a:ext cx="3888000" cy="4176000"/>
          </a:xfrm>
        </p:spPr>
        <p:txBody>
          <a:bodyPr/>
          <a:lstStyle>
            <a:lvl3pPr>
              <a:defRPr sz="1800"/>
            </a:lvl3pPr>
            <a:lvl5pPr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901521" cy="365125"/>
          </a:xfrm>
          <a:prstGeom prst="rect">
            <a:avLst/>
          </a:prstGeom>
        </p:spPr>
        <p:txBody>
          <a:bodyPr/>
          <a:lstStyle/>
          <a:p>
            <a:fld id="{365F6CF4-C22F-467B-969A-176C65398752}" type="datetime1">
              <a:rPr lang="de-AT" smtClean="0"/>
              <a:t>15.04.2024</a:t>
            </a:fld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>
          <a:xfrm>
            <a:off x="8242478" y="6356350"/>
            <a:ext cx="444321" cy="365125"/>
          </a:xfrm>
          <a:prstGeom prst="rect">
            <a:avLst/>
          </a:prstGeom>
        </p:spPr>
        <p:txBody>
          <a:bodyPr/>
          <a:lstStyle/>
          <a:p>
            <a:fld id="{17975BD6-1B15-4611-9DB1-37F102CD1EBC}" type="slidenum">
              <a:rPr lang="de-AT" smtClean="0"/>
              <a:t>‹#›</a:t>
            </a:fld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/>
          </p:nvPr>
        </p:nvSpPr>
        <p:spPr>
          <a:xfrm>
            <a:off x="4728815" y="2016125"/>
            <a:ext cx="3888000" cy="417512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47261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DE" dirty="0"/>
              <a:t>Headline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199"/>
            <a:ext cx="8229600" cy="460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First Level</a:t>
            </a:r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914400" cy="365125"/>
          </a:xfrm>
          <a:prstGeom prst="rect">
            <a:avLst/>
          </a:prstGeom>
        </p:spPr>
        <p:txBody>
          <a:bodyPr vert="horz" lIns="72000" tIns="36000" rIns="72000" bIns="3600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defRPr>
            </a:lvl1pPr>
          </a:lstStyle>
          <a:p>
            <a:fld id="{12D54D6A-DBE5-4F8C-8D77-AF8BE2B657F9}" type="datetime1">
              <a:rPr lang="de-AT" smtClean="0"/>
              <a:pPr/>
              <a:t>15.04.2024</a:t>
            </a:fld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84524" y="6356350"/>
            <a:ext cx="502276" cy="365125"/>
          </a:xfrm>
          <a:prstGeom prst="rect">
            <a:avLst/>
          </a:prstGeom>
        </p:spPr>
        <p:txBody>
          <a:bodyPr vert="horz" lIns="72000" tIns="36000" rIns="72000" bIns="3600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defRPr>
            </a:lvl1pPr>
          </a:lstStyle>
          <a:p>
            <a:fld id="{8656D8E4-7676-4E97-BD1D-B4A983820CC1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0749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rgbClr val="164194"/>
          </a:solidFill>
          <a:latin typeface="Calibri" panose="020F0502020204030204" pitchFamily="34" charset="0"/>
          <a:ea typeface="Ebrima" panose="02000000000000000000" pitchFamily="2" charset="0"/>
          <a:cs typeface="Calibri" panose="020F050202020403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Tx/>
        <a:buSzPct val="120000"/>
        <a:buFont typeface="Arial" panose="020B0604020202020204" pitchFamily="34" charset="0"/>
        <a:buChar char="•"/>
        <a:defRPr sz="2000" kern="1200" cap="none" baseline="0">
          <a:solidFill>
            <a:schemeClr val="tx1"/>
          </a:solidFill>
          <a:latin typeface="Calibri" panose="020F0502020204030204" pitchFamily="34" charset="0"/>
          <a:ea typeface="Ebrima" panose="02000000000000000000" pitchFamily="2" charset="0"/>
          <a:cs typeface="Calibri" panose="020F050202020403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Tx/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Ebrima" panose="02000000000000000000" pitchFamily="2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Tx/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Ebrima" panose="02000000000000000000" pitchFamily="2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Tx/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Ebrima" panose="02000000000000000000" pitchFamily="2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Tx/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Ebrima" panose="02000000000000000000" pitchFamily="2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elplatzhalter 22"/>
          <p:cNvSpPr>
            <a:spLocks noGrp="1"/>
          </p:cNvSpPr>
          <p:nvPr userDrawn="1">
            <p:ph type="title"/>
          </p:nvPr>
        </p:nvSpPr>
        <p:spPr>
          <a:xfrm>
            <a:off x="522000" y="1296000"/>
            <a:ext cx="8100000" cy="57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DE" dirty="0"/>
              <a:t>Headline</a:t>
            </a:r>
            <a:endParaRPr lang="de-AT" dirty="0"/>
          </a:p>
        </p:txBody>
      </p:sp>
      <p:sp>
        <p:nvSpPr>
          <p:cNvPr id="24" name="Textplatzhalter 23"/>
          <p:cNvSpPr>
            <a:spLocks noGrp="1"/>
          </p:cNvSpPr>
          <p:nvPr userDrawn="1">
            <p:ph type="body" idx="1"/>
          </p:nvPr>
        </p:nvSpPr>
        <p:spPr>
          <a:xfrm>
            <a:off x="522000" y="2016000"/>
            <a:ext cx="8100000" cy="417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AT" dirty="0" err="1"/>
              <a:t>Fifth</a:t>
            </a:r>
            <a:r>
              <a:rPr lang="de-AT" dirty="0"/>
              <a:t> </a:t>
            </a:r>
            <a:r>
              <a:rPr lang="de-AT" dirty="0" err="1"/>
              <a:t>level</a:t>
            </a:r>
            <a:endParaRPr lang="de-AT" dirty="0"/>
          </a:p>
        </p:txBody>
      </p:sp>
      <p:sp>
        <p:nvSpPr>
          <p:cNvPr id="2" name="Datumsplatzhalter 1"/>
          <p:cNvSpPr>
            <a:spLocks noGrp="1"/>
          </p:cNvSpPr>
          <p:nvPr userDrawn="1">
            <p:ph type="dt" sz="half" idx="2"/>
          </p:nvPr>
        </p:nvSpPr>
        <p:spPr>
          <a:xfrm>
            <a:off x="457200" y="6356350"/>
            <a:ext cx="9401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defRPr>
            </a:lvl1pPr>
          </a:lstStyle>
          <a:p>
            <a:fld id="{812F6426-B6D9-42D2-B5E0-D07AA1183689}" type="datetime1">
              <a:rPr lang="de-AT" smtClean="0"/>
              <a:pPr/>
              <a:t>15.04.2024</a:t>
            </a:fld>
            <a:endParaRPr lang="de-AT" dirty="0"/>
          </a:p>
        </p:txBody>
      </p:sp>
      <p:sp>
        <p:nvSpPr>
          <p:cNvPr id="11" name="Foliennummernplatzhalter 10"/>
          <p:cNvSpPr>
            <a:spLocks noGrp="1"/>
          </p:cNvSpPr>
          <p:nvPr userDrawn="1">
            <p:ph type="sldNum" sz="quarter" idx="4"/>
          </p:nvPr>
        </p:nvSpPr>
        <p:spPr>
          <a:xfrm>
            <a:off x="8126568" y="6356350"/>
            <a:ext cx="560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defRPr>
            </a:lvl1pPr>
          </a:lstStyle>
          <a:p>
            <a:fld id="{2C65C77F-0813-48A0-B3DA-45A8774404AE}" type="slidenum">
              <a:rPr lang="de-AT" smtClean="0"/>
              <a:pPr/>
              <a:t>‹#›</a:t>
            </a:fld>
            <a:endParaRPr lang="de-AT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223" y="539357"/>
            <a:ext cx="2785456" cy="47445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4" y="300037"/>
            <a:ext cx="2990850" cy="77152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499" y="6214209"/>
            <a:ext cx="4997002" cy="50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5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6" r:id="rId2"/>
    <p:sldLayoutId id="2147483655" r:id="rId3"/>
    <p:sldLayoutId id="2147483657" r:id="rId4"/>
    <p:sldLayoutId id="2147483652" r:id="rId5"/>
    <p:sldLayoutId id="2147483665" r:id="rId6"/>
    <p:sldLayoutId id="2147483658" r:id="rId7"/>
    <p:sldLayoutId id="2147483666" r:id="rId8"/>
    <p:sldLayoutId id="2147483662" r:id="rId9"/>
    <p:sldLayoutId id="2147483663" r:id="rId10"/>
    <p:sldLayoutId id="2147483659" r:id="rId11"/>
    <p:sldLayoutId id="2147483664" r:id="rId12"/>
    <p:sldLayoutId id="2147483660" r:id="rId13"/>
    <p:sldLayoutId id="2147483661" r:id="rId1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rgbClr val="164194"/>
          </a:solidFill>
          <a:latin typeface="Calibri" panose="020F0502020204030204" pitchFamily="34" charset="0"/>
          <a:ea typeface="Ebrima" panose="02000000000000000000" pitchFamily="2" charset="0"/>
          <a:cs typeface="Calibri" panose="020F0502020204030204" pitchFamily="34" charset="0"/>
        </a:defRPr>
      </a:lvl1pPr>
    </p:titleStyle>
    <p:bodyStyle>
      <a:lvl1pPr marL="285750" indent="-285750" algn="l" defTabSz="914400" rtl="0" eaLnBrk="1" latinLnBrk="0" hangingPunct="1">
        <a:spcBef>
          <a:spcPct val="20000"/>
        </a:spcBef>
        <a:buClrTx/>
        <a:buSzPct val="120000"/>
        <a:buFont typeface="Arial" panose="020B0604020202020204" pitchFamily="34" charset="0"/>
        <a:buChar char="•"/>
        <a:defRPr sz="2000" kern="1200" cap="none" baseline="0">
          <a:solidFill>
            <a:schemeClr val="tx1"/>
          </a:solidFill>
          <a:latin typeface="Calibri" panose="020F0502020204030204" pitchFamily="34" charset="0"/>
          <a:ea typeface="Ebrima" panose="02000000000000000000" pitchFamily="2" charset="0"/>
          <a:cs typeface="Calibri" panose="020F050202020403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Tx/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Ebrima" panose="02000000000000000000" pitchFamily="2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Tx/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Ebrima" panose="02000000000000000000" pitchFamily="2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Tx/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Ebrima" panose="02000000000000000000" pitchFamily="2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Tx/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Ebrima" panose="02000000000000000000" pitchFamily="2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0410" y="437790"/>
            <a:ext cx="8522897" cy="371798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Calibri"/>
                <a:ea typeface="Ebrima"/>
                <a:cs typeface="Calibri"/>
              </a:rPr>
              <a:t/>
            </a:r>
            <a:br>
              <a:rPr lang="en-US" sz="2800" b="1" dirty="0">
                <a:latin typeface="Calibri"/>
                <a:ea typeface="Ebrima"/>
                <a:cs typeface="Calibri"/>
              </a:rPr>
            </a:br>
            <a:r>
              <a:rPr lang="uk-UA" sz="2800" b="1" dirty="0">
                <a:latin typeface="Calibri"/>
                <a:ea typeface="Ebrima"/>
                <a:cs typeface="Calibri"/>
              </a:rPr>
              <a:t>                                                                </a:t>
            </a:r>
            <a:br>
              <a:rPr lang="uk-UA" sz="2800" b="1" dirty="0">
                <a:latin typeface="Calibri"/>
                <a:ea typeface="Ebrima"/>
                <a:cs typeface="Calibri"/>
              </a:rPr>
            </a:br>
            <a:r>
              <a:rPr lang="uk-UA" sz="2800" b="1" dirty="0">
                <a:latin typeface="Calibri"/>
                <a:ea typeface="Ebrima"/>
                <a:cs typeface="Calibri"/>
              </a:rPr>
              <a:t>                                                            </a:t>
            </a:r>
            <a:r>
              <a:rPr lang="uk-UA" sz="2200" b="1" i="1" dirty="0">
                <a:latin typeface="Calibri"/>
                <a:ea typeface="Ebrima"/>
                <a:cs typeface="Calibri"/>
              </a:rPr>
              <a:t>Громадські обговорення</a:t>
            </a:r>
            <a:r>
              <a:rPr lang="uk-UA" sz="2800" b="1" dirty="0">
                <a:latin typeface="Calibri"/>
                <a:ea typeface="Ebrima"/>
                <a:cs typeface="Calibri"/>
              </a:rPr>
              <a:t/>
            </a:r>
            <a:br>
              <a:rPr lang="uk-UA" sz="2800" b="1" dirty="0">
                <a:latin typeface="Calibri"/>
                <a:ea typeface="Ebrima"/>
                <a:cs typeface="Calibri"/>
              </a:rPr>
            </a:br>
            <a:r>
              <a:rPr lang="en-US" sz="2800" b="1" dirty="0">
                <a:latin typeface="Calibri"/>
                <a:ea typeface="Ebrima"/>
                <a:cs typeface="Calibri"/>
              </a:rPr>
              <a:t/>
            </a:r>
            <a:br>
              <a:rPr lang="en-US" sz="2800" b="1" dirty="0">
                <a:latin typeface="Calibri"/>
                <a:ea typeface="Ebrima"/>
                <a:cs typeface="Calibri"/>
              </a:rPr>
            </a:br>
            <a:r>
              <a:rPr lang="uk-UA" sz="2800" b="1" dirty="0">
                <a:latin typeface="Calibri"/>
                <a:ea typeface="Ebrima"/>
                <a:cs typeface="Calibri"/>
              </a:rPr>
              <a:t>ПЛАН </a:t>
            </a:r>
            <a:r>
              <a:rPr lang="uk-UA" sz="2800" b="1" dirty="0">
                <a:solidFill>
                  <a:schemeClr val="tx2"/>
                </a:solidFill>
                <a:latin typeface="Calibri"/>
                <a:ea typeface="Ebrima"/>
                <a:cs typeface="Calibri"/>
              </a:rPr>
              <a:t>УПРАВЛІННЯ РІЧКОВИМ БАСЕЙНОМ </a:t>
            </a:r>
            <a:br>
              <a:rPr lang="uk-UA" sz="2800" b="1" dirty="0">
                <a:solidFill>
                  <a:schemeClr val="tx2"/>
                </a:solidFill>
                <a:latin typeface="Calibri"/>
                <a:ea typeface="Ebrima"/>
                <a:cs typeface="Calibri"/>
              </a:rPr>
            </a:br>
            <a:r>
              <a:rPr lang="uk-UA" sz="2800" b="1" dirty="0">
                <a:solidFill>
                  <a:schemeClr val="tx2"/>
                </a:solidFill>
                <a:latin typeface="Calibri"/>
                <a:ea typeface="Ebrima"/>
                <a:cs typeface="Calibri"/>
              </a:rPr>
              <a:t>Дністра 2025 – 2030</a:t>
            </a:r>
            <a:r>
              <a:rPr lang="uk-UA" sz="2800" b="1" dirty="0">
                <a:latin typeface="Calibri"/>
                <a:ea typeface="Ebrima"/>
                <a:cs typeface="Calibri"/>
              </a:rPr>
              <a:t/>
            </a:r>
            <a:br>
              <a:rPr lang="uk-UA" sz="2800" b="1" dirty="0">
                <a:latin typeface="Calibri"/>
                <a:ea typeface="Ebrima"/>
                <a:cs typeface="Calibri"/>
              </a:rPr>
            </a:br>
            <a:r>
              <a:rPr lang="uk-UA" sz="3100" dirty="0">
                <a:solidFill>
                  <a:srgbClr val="7ABC32"/>
                </a:solidFill>
              </a:rPr>
              <a:t>АНАЛІЗ СТАНУ ПОВЕРХНЕВИХ ТА ПІДЗЕМНИХ ВОД</a:t>
            </a:r>
            <a:endParaRPr lang="fr-FR" sz="2800" b="1" dirty="0" err="1">
              <a:solidFill>
                <a:srgbClr val="7ABC32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>
          <a:xfrm>
            <a:off x="607649" y="4155774"/>
            <a:ext cx="7928702" cy="2012420"/>
          </a:xfrm>
        </p:spPr>
        <p:txBody>
          <a:bodyPr/>
          <a:lstStyle/>
          <a:p>
            <a:pPr algn="r"/>
            <a:r>
              <a:rPr lang="uk-UA" sz="2400" b="1" dirty="0"/>
              <a:t>Іванна ГНАТИШИН</a:t>
            </a:r>
          </a:p>
          <a:p>
            <a:pPr algn="r"/>
            <a:r>
              <a:rPr lang="uk-UA" sz="2000" dirty="0"/>
              <a:t>Дністровське БУВР</a:t>
            </a:r>
          </a:p>
          <a:p>
            <a:pPr algn="ctr"/>
            <a:r>
              <a:rPr lang="uk-UA" sz="1600" cap="all" dirty="0">
                <a:solidFill>
                  <a:srgbClr val="164194"/>
                </a:solidFill>
                <a:latin typeface="Calibri"/>
                <a:ea typeface="Ebrima"/>
                <a:cs typeface="Calibri"/>
              </a:rPr>
              <a:t>25 квітня 2024 р.</a:t>
            </a:r>
          </a:p>
          <a:p>
            <a:pPr algn="ctr"/>
            <a:r>
              <a:rPr lang="uk-UA" sz="1600" cap="all" dirty="0">
                <a:solidFill>
                  <a:srgbClr val="164194"/>
                </a:solidFill>
                <a:latin typeface="Calibri"/>
                <a:ea typeface="Ebrima"/>
                <a:cs typeface="Calibri"/>
              </a:rPr>
              <a:t>Івано-Франківськ</a:t>
            </a:r>
            <a:endParaRPr lang="en-US" sz="1600" cap="all" dirty="0">
              <a:solidFill>
                <a:srgbClr val="164194"/>
              </a:solidFill>
              <a:latin typeface="Calibri"/>
              <a:ea typeface="Ebrima"/>
              <a:cs typeface="Calibri"/>
            </a:endParaRPr>
          </a:p>
          <a:p>
            <a:endParaRPr lang="uk-UA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9147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6A7DE1-9E1D-4424-995E-4E5680D68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/>
              <a:t>ЗАСМІЧЕННЯ ВОДНИХ ОБЄКТІВ ТВЕРДИМИ ПОБУТОВИМИ ВІДХОДАМИ, В ТОМУ ЧИСЛІ ПЛАСТИКОМ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D572556-F526-4DE8-9F06-9DCCC9B7FA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2000" y="2489489"/>
            <a:ext cx="8100000" cy="4176000"/>
          </a:xfrm>
        </p:spPr>
        <p:txBody>
          <a:bodyPr/>
          <a:lstStyle/>
          <a:p>
            <a:pPr marL="0" indent="0">
              <a:buNone/>
            </a:pPr>
            <a:r>
              <a:rPr lang="uk-UA" b="1" dirty="0"/>
              <a:t>Сміття завдає шкоди водній фауні              деградація біорізноманіття </a:t>
            </a:r>
          </a:p>
          <a:p>
            <a:pPr marL="0" indent="0">
              <a:buNone/>
            </a:pPr>
            <a:r>
              <a:rPr lang="uk-UA" b="1" dirty="0"/>
              <a:t>                                                  негативний вплив на стан МПВ</a:t>
            </a:r>
          </a:p>
          <a:p>
            <a:pPr marL="0" indent="0">
              <a:buNone/>
            </a:pPr>
            <a:endParaRPr lang="uk-UA" b="1" dirty="0"/>
          </a:p>
          <a:p>
            <a:pPr marL="0" indent="0">
              <a:buNone/>
            </a:pPr>
            <a:endParaRPr lang="uk-UA" b="1" dirty="0"/>
          </a:p>
          <a:p>
            <a:pPr>
              <a:buFont typeface="Wingdings" panose="05000000000000000000" pitchFamily="2" charset="2"/>
              <a:buChar char="q"/>
            </a:pPr>
            <a:r>
              <a:rPr lang="uk-UA" sz="1600" dirty="0"/>
              <a:t>Прогалини у національному законодавстві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1600" dirty="0"/>
              <a:t>Неефективна система збору, транспорту та утилізації відходів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1600" dirty="0"/>
              <a:t>Низька культура поводження з відходами населення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1600" dirty="0"/>
              <a:t>Велика кількість несанкціонованих та стихійних сміттєзвалищ</a:t>
            </a:r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A92EC15-6FBE-4DF8-AA7C-BF0FE72B16D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7975BD6-1B15-4611-9DB1-37F102CD1EBC}" type="slidenum">
              <a:rPr lang="de-AT" smtClean="0"/>
              <a:t>10</a:t>
            </a:fld>
            <a:endParaRPr lang="de-AT"/>
          </a:p>
        </p:txBody>
      </p:sp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974FAB24-3ED1-4121-A803-83DFB25B7CAF}"/>
              </a:ext>
            </a:extLst>
          </p:cNvPr>
          <p:cNvCxnSpPr/>
          <p:nvPr/>
        </p:nvCxnSpPr>
        <p:spPr>
          <a:xfrm>
            <a:off x="4412608" y="2676088"/>
            <a:ext cx="5940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 зі стрілкою 6">
            <a:extLst>
              <a:ext uri="{FF2B5EF4-FFF2-40B4-BE49-F238E27FC236}">
                <a16:creationId xmlns:a16="http://schemas.microsoft.com/office/drawing/2014/main" id="{FA6859C9-4DAC-46D2-9573-3241E985DF95}"/>
              </a:ext>
            </a:extLst>
          </p:cNvPr>
          <p:cNvCxnSpPr/>
          <p:nvPr/>
        </p:nvCxnSpPr>
        <p:spPr>
          <a:xfrm>
            <a:off x="2467760" y="3048002"/>
            <a:ext cx="5940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335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54ED8-71D7-D1A5-BD13-251DF0598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999" y="1521001"/>
            <a:ext cx="8100000" cy="576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err="1">
                <a:latin typeface="+mn-lt"/>
              </a:rPr>
              <a:t>Засмічення</a:t>
            </a:r>
            <a:r>
              <a:rPr lang="ru-RU" sz="2000" b="1" dirty="0">
                <a:latin typeface="+mn-lt"/>
              </a:rPr>
              <a:t> </a:t>
            </a:r>
            <a:r>
              <a:rPr lang="ru-RU" sz="2000" b="1" dirty="0" err="1">
                <a:latin typeface="+mn-lt"/>
              </a:rPr>
              <a:t>водних</a:t>
            </a:r>
            <a:r>
              <a:rPr lang="ru-RU" sz="2000" b="1" dirty="0">
                <a:latin typeface="+mn-lt"/>
              </a:rPr>
              <a:t> </a:t>
            </a:r>
            <a:r>
              <a:rPr lang="ru-RU" sz="2000" b="1" dirty="0" err="1">
                <a:latin typeface="+mn-lt"/>
              </a:rPr>
              <a:t>об'єктів</a:t>
            </a:r>
            <a:r>
              <a:rPr lang="ru-RU" sz="2000" b="1" dirty="0">
                <a:latin typeface="+mn-lt"/>
              </a:rPr>
              <a:t> </a:t>
            </a:r>
            <a:r>
              <a:rPr lang="ru-RU" sz="2000" b="1" dirty="0" err="1">
                <a:latin typeface="+mn-lt"/>
              </a:rPr>
              <a:t>твердими</a:t>
            </a:r>
            <a:r>
              <a:rPr lang="ru-RU" sz="2000" b="1" dirty="0">
                <a:latin typeface="+mn-lt"/>
              </a:rPr>
              <a:t> </a:t>
            </a:r>
            <a:r>
              <a:rPr lang="ru-RU" sz="2000" b="1" dirty="0" err="1">
                <a:latin typeface="+mn-lt"/>
              </a:rPr>
              <a:t>побутовими</a:t>
            </a:r>
            <a:r>
              <a:rPr lang="ru-RU" sz="2000" b="1" dirty="0">
                <a:latin typeface="+mn-lt"/>
              </a:rPr>
              <a:t> </a:t>
            </a:r>
            <a:r>
              <a:rPr lang="ru-RU" sz="2000" b="1" dirty="0" err="1">
                <a:latin typeface="+mn-lt"/>
              </a:rPr>
              <a:t>відходами</a:t>
            </a:r>
            <a:r>
              <a:rPr lang="ru-RU" sz="2000" b="1" dirty="0">
                <a:latin typeface="+mn-lt"/>
              </a:rPr>
              <a:t>, в тому </a:t>
            </a:r>
            <a:r>
              <a:rPr lang="ru-RU" sz="2000" b="1" dirty="0" err="1">
                <a:latin typeface="+mn-lt"/>
              </a:rPr>
              <a:t>числі</a:t>
            </a:r>
            <a:r>
              <a:rPr lang="ru-RU" sz="2000" b="1" dirty="0">
                <a:latin typeface="+mn-lt"/>
              </a:rPr>
              <a:t> пластиком </a:t>
            </a:r>
            <a:endParaRPr lang="en-UA" sz="2000" b="1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D64418-F7FF-252C-70DC-AEC0A6B922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8664" y="2489070"/>
            <a:ext cx="8606671" cy="41760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800" b="1" dirty="0" err="1">
                <a:latin typeface="Arial" panose="020B0604020202020204" pitchFamily="34" charset="0"/>
              </a:rPr>
              <a:t>Сміття</a:t>
            </a:r>
            <a:r>
              <a:rPr lang="ru-RU" sz="1800" b="1" dirty="0">
                <a:latin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</a:rPr>
              <a:t>завдає</a:t>
            </a:r>
            <a:r>
              <a:rPr lang="ru-RU" sz="1800" b="1" dirty="0">
                <a:latin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</a:rPr>
              <a:t>шкоди</a:t>
            </a:r>
            <a:r>
              <a:rPr lang="ru-RU" sz="1800" b="1" dirty="0">
                <a:latin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</a:rPr>
              <a:t>водній</a:t>
            </a:r>
            <a:r>
              <a:rPr lang="ru-RU" sz="1800" b="1" dirty="0">
                <a:latin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</a:rPr>
              <a:t>фауні</a:t>
            </a:r>
            <a:r>
              <a:rPr lang="ru-RU" sz="1800" b="1" dirty="0">
                <a:latin typeface="Arial" panose="020B0604020202020204" pitchFamily="34" charset="0"/>
              </a:rPr>
              <a:t>     </a:t>
            </a:r>
            <a:r>
              <a:rPr lang="en-US" sz="1800" b="1" dirty="0">
                <a:latin typeface="Arial" panose="020B0604020202020204" pitchFamily="34" charset="0"/>
              </a:rPr>
              <a:t>   </a:t>
            </a:r>
            <a:r>
              <a:rPr lang="ru-RU" sz="1800" b="1" dirty="0" err="1">
                <a:latin typeface="Arial" panose="020B0604020202020204" pitchFamily="34" charset="0"/>
              </a:rPr>
              <a:t>деградація</a:t>
            </a:r>
            <a:r>
              <a:rPr lang="ru-RU" sz="1800" b="1" dirty="0">
                <a:latin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</a:rPr>
              <a:t>біорізноманіття</a:t>
            </a:r>
            <a:r>
              <a:rPr lang="ru-RU" sz="1800" b="1" dirty="0">
                <a:latin typeface="Arial" panose="020B0604020202020204" pitchFamily="34" charset="0"/>
              </a:rPr>
              <a:t>     </a:t>
            </a:r>
            <a:r>
              <a:rPr lang="ru-RU" sz="1800" b="1" dirty="0" err="1">
                <a:latin typeface="Arial" panose="020B0604020202020204" pitchFamily="34" charset="0"/>
              </a:rPr>
              <a:t>негативний</a:t>
            </a:r>
            <a:r>
              <a:rPr lang="ru-RU" sz="1800" b="1" dirty="0">
                <a:latin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</a:rPr>
              <a:t>вплив</a:t>
            </a:r>
            <a:r>
              <a:rPr lang="ru-RU" sz="1800" b="1" dirty="0">
                <a:latin typeface="Arial" panose="020B0604020202020204" pitchFamily="34" charset="0"/>
              </a:rPr>
              <a:t> на стан МПВ.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ru-RU" sz="1800" dirty="0"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sz="1800" dirty="0" err="1">
                <a:effectLst/>
                <a:latin typeface="Arial" panose="020B0604020202020204" pitchFamily="34" charset="0"/>
              </a:rPr>
              <a:t>Прогалини</a:t>
            </a:r>
            <a:r>
              <a:rPr lang="ru-RU" sz="1800" dirty="0">
                <a:effectLst/>
                <a:latin typeface="Arial" panose="020B0604020202020204" pitchFamily="34" charset="0"/>
              </a:rPr>
              <a:t> у </a:t>
            </a:r>
            <a:r>
              <a:rPr lang="ru-RU" sz="1800" dirty="0" err="1">
                <a:effectLst/>
                <a:latin typeface="Arial" panose="020B0604020202020204" pitchFamily="34" charset="0"/>
              </a:rPr>
              <a:t>національному</a:t>
            </a:r>
            <a:r>
              <a:rPr lang="ru-RU" sz="1800" dirty="0">
                <a:effectLst/>
                <a:latin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</a:rPr>
              <a:t>законодавстві</a:t>
            </a:r>
            <a:endParaRPr lang="en-US" sz="1800" dirty="0"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sz="1800" dirty="0" err="1">
                <a:latin typeface="Arial" panose="020B0604020202020204" pitchFamily="34" charset="0"/>
              </a:rPr>
              <a:t>Н</a:t>
            </a:r>
            <a:r>
              <a:rPr lang="ru-RU" sz="1800" dirty="0" err="1">
                <a:effectLst/>
                <a:latin typeface="Arial" panose="020B0604020202020204" pitchFamily="34" charset="0"/>
              </a:rPr>
              <a:t>еефективна</a:t>
            </a:r>
            <a:r>
              <a:rPr lang="ru-RU" sz="1800" dirty="0">
                <a:effectLst/>
                <a:latin typeface="Arial" panose="020B0604020202020204" pitchFamily="34" charset="0"/>
              </a:rPr>
              <a:t> система </a:t>
            </a:r>
            <a:r>
              <a:rPr lang="ru-RU" sz="1800" dirty="0" err="1">
                <a:effectLst/>
                <a:latin typeface="Arial" panose="020B0604020202020204" pitchFamily="34" charset="0"/>
              </a:rPr>
              <a:t>збору</a:t>
            </a:r>
            <a:r>
              <a:rPr lang="ru-RU" sz="1800" dirty="0">
                <a:effectLst/>
                <a:latin typeface="Arial" panose="020B0604020202020204" pitchFamily="34" charset="0"/>
              </a:rPr>
              <a:t>, транспорту та </a:t>
            </a:r>
            <a:r>
              <a:rPr lang="ru-RU" sz="1800" dirty="0" err="1">
                <a:effectLst/>
                <a:latin typeface="Arial" panose="020B0604020202020204" pitchFamily="34" charset="0"/>
              </a:rPr>
              <a:t>утилізації</a:t>
            </a:r>
            <a:r>
              <a:rPr lang="ru-RU" sz="1800" dirty="0">
                <a:effectLst/>
                <a:latin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</a:rPr>
              <a:t>відходів</a:t>
            </a:r>
            <a:endParaRPr lang="en-US" sz="1800" dirty="0">
              <a:effectLst/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sz="1800" dirty="0" err="1">
                <a:latin typeface="Arial" panose="020B0604020202020204" pitchFamily="34" charset="0"/>
              </a:rPr>
              <a:t>Н</a:t>
            </a:r>
            <a:r>
              <a:rPr lang="ru-RU" sz="1800" dirty="0" err="1">
                <a:effectLst/>
                <a:latin typeface="Arial" panose="020B0604020202020204" pitchFamily="34" charset="0"/>
              </a:rPr>
              <a:t>изька</a:t>
            </a:r>
            <a:r>
              <a:rPr lang="ru-RU" sz="1800" dirty="0">
                <a:effectLst/>
                <a:latin typeface="Arial" panose="020B0604020202020204" pitchFamily="34" charset="0"/>
              </a:rPr>
              <a:t> культура </a:t>
            </a:r>
            <a:r>
              <a:rPr lang="ru-RU" sz="1800" dirty="0" err="1">
                <a:effectLst/>
                <a:latin typeface="Arial" panose="020B0604020202020204" pitchFamily="34" charset="0"/>
              </a:rPr>
              <a:t>поводження</a:t>
            </a:r>
            <a:r>
              <a:rPr lang="ru-RU" sz="1800" dirty="0">
                <a:effectLst/>
                <a:latin typeface="Arial" panose="020B0604020202020204" pitchFamily="34" charset="0"/>
              </a:rPr>
              <a:t> з </a:t>
            </a:r>
            <a:r>
              <a:rPr lang="ru-RU" sz="1800" dirty="0" err="1">
                <a:effectLst/>
                <a:latin typeface="Arial" panose="020B0604020202020204" pitchFamily="34" charset="0"/>
              </a:rPr>
              <a:t>відходами</a:t>
            </a:r>
            <a:r>
              <a:rPr lang="ru-RU" sz="1800" dirty="0">
                <a:effectLst/>
                <a:latin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</a:rPr>
              <a:t>населення</a:t>
            </a:r>
            <a:r>
              <a:rPr lang="ru-RU" sz="1800" dirty="0">
                <a:effectLst/>
                <a:latin typeface="Arial" panose="020B0604020202020204" pitchFamily="34" charset="0"/>
              </a:rPr>
              <a:t> </a:t>
            </a:r>
            <a:endParaRPr lang="en-US" sz="1800" dirty="0"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uk-UA" sz="1800" dirty="0">
                <a:effectLst/>
                <a:latin typeface="Arial" panose="020B0604020202020204" pitchFamily="34" charset="0"/>
              </a:rPr>
              <a:t>В</a:t>
            </a:r>
            <a:r>
              <a:rPr lang="ru-RU" sz="1800" dirty="0">
                <a:effectLst/>
                <a:latin typeface="Arial" panose="020B0604020202020204" pitchFamily="34" charset="0"/>
              </a:rPr>
              <a:t>елика </a:t>
            </a:r>
            <a:r>
              <a:rPr lang="ru-RU" sz="1800" dirty="0" err="1">
                <a:effectLst/>
                <a:latin typeface="Arial" panose="020B0604020202020204" pitchFamily="34" charset="0"/>
              </a:rPr>
              <a:t>кількість</a:t>
            </a:r>
            <a:r>
              <a:rPr lang="ru-RU" sz="1800" dirty="0">
                <a:effectLst/>
                <a:latin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</a:rPr>
              <a:t>несанкціонованих</a:t>
            </a:r>
            <a:r>
              <a:rPr lang="ru-RU" sz="1800" dirty="0">
                <a:effectLst/>
                <a:latin typeface="Arial" panose="020B0604020202020204" pitchFamily="34" charset="0"/>
              </a:rPr>
              <a:t> та </a:t>
            </a:r>
            <a:r>
              <a:rPr lang="ru-RU" sz="1800" dirty="0" err="1">
                <a:effectLst/>
                <a:latin typeface="Arial" panose="020B0604020202020204" pitchFamily="34" charset="0"/>
              </a:rPr>
              <a:t>стихійних</a:t>
            </a:r>
            <a:r>
              <a:rPr lang="ru-RU" sz="1800" dirty="0">
                <a:effectLst/>
                <a:latin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</a:rPr>
              <a:t>сміттєзвалищ</a:t>
            </a:r>
            <a:endParaRPr lang="en-US" sz="1800" dirty="0">
              <a:effectLst/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ru-RU" sz="1800" dirty="0">
              <a:latin typeface="Arial" panose="020B0604020202020204" pitchFamily="34" charset="0"/>
            </a:endParaRPr>
          </a:p>
          <a:p>
            <a:endParaRPr lang="en-U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929BC-E6B0-A3AA-DDB8-8DC11C2CEE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7975BD6-1B15-4611-9DB1-37F102CD1EBC}" type="slidenum">
              <a:rPr lang="de-AT" smtClean="0"/>
              <a:t>11</a:t>
            </a:fld>
            <a:endParaRPr lang="de-AT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9515C95-C380-5066-B7BC-2ED669657A31}"/>
              </a:ext>
            </a:extLst>
          </p:cNvPr>
          <p:cNvCxnSpPr/>
          <p:nvPr/>
        </p:nvCxnSpPr>
        <p:spPr>
          <a:xfrm>
            <a:off x="4869569" y="2612290"/>
            <a:ext cx="25452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A718938-E02F-1B7E-5902-39ABB006DF74}"/>
              </a:ext>
            </a:extLst>
          </p:cNvPr>
          <p:cNvCxnSpPr>
            <a:cxnSpLocks/>
          </p:cNvCxnSpPr>
          <p:nvPr/>
        </p:nvCxnSpPr>
        <p:spPr>
          <a:xfrm>
            <a:off x="2265427" y="2936538"/>
            <a:ext cx="46052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E51559C-6792-4580-6390-AA874912A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4" y="1208606"/>
            <a:ext cx="8189535" cy="506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9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9D09B-7AA1-228B-E7F8-6E3098E8C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1045349"/>
            <a:ext cx="8100000" cy="576000"/>
          </a:xfrm>
        </p:spPr>
        <p:txBody>
          <a:bodyPr/>
          <a:lstStyle/>
          <a:p>
            <a:pPr algn="ctr"/>
            <a:r>
              <a:rPr lang="uk-UA" sz="1800" b="1" dirty="0">
                <a:latin typeface="+mn-lt"/>
              </a:rPr>
              <a:t>Зони (Території), що підлягають охороні </a:t>
            </a:r>
            <a:endParaRPr lang="en-UA" sz="1800" b="1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C94992-032D-2585-B8CE-081EB431B6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5169" y="2141885"/>
            <a:ext cx="2120356" cy="5760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1200"/>
              </a:spcBef>
              <a:buNone/>
            </a:pPr>
            <a:r>
              <a:rPr lang="uk-UA" sz="2400" b="1" dirty="0">
                <a:latin typeface="Arial" panose="020B0604020202020204" pitchFamily="34" charset="0"/>
              </a:rPr>
              <a:t>59</a:t>
            </a:r>
            <a:r>
              <a:rPr lang="en-US" sz="2400" b="1" dirty="0"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</a:rPr>
              <a:t>об’єктів</a:t>
            </a:r>
            <a:endParaRPr lang="ru-RU" sz="2400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064FBE-962E-C393-6E82-E3D8C54671A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7975BD6-1B15-4611-9DB1-37F102CD1EBC}" type="slidenum">
              <a:rPr lang="de-AT" smtClean="0"/>
              <a:t>12</a:t>
            </a:fld>
            <a:endParaRPr lang="de-AT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E34888B-1BD4-5836-A09B-33AA8CB952AF}"/>
              </a:ext>
            </a:extLst>
          </p:cNvPr>
          <p:cNvSpPr txBox="1">
            <a:spLocks/>
          </p:cNvSpPr>
          <p:nvPr/>
        </p:nvSpPr>
        <p:spPr>
          <a:xfrm>
            <a:off x="2495525" y="1496460"/>
            <a:ext cx="3962292" cy="3453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all" baseline="0">
                <a:solidFill>
                  <a:srgbClr val="164194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uk-UA" sz="1800" dirty="0">
                <a:solidFill>
                  <a:srgbClr val="7ABC32"/>
                </a:solidFill>
                <a:latin typeface="+mn-lt"/>
              </a:rPr>
              <a:t>Смарагдова мережа</a:t>
            </a:r>
            <a:endParaRPr lang="en-UA" sz="1800" dirty="0">
              <a:solidFill>
                <a:srgbClr val="7ABC32"/>
              </a:solidFill>
              <a:latin typeface="+mn-lt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A62E2C0-0A69-AD5D-739A-7BDFE95A8385}"/>
              </a:ext>
            </a:extLst>
          </p:cNvPr>
          <p:cNvSpPr txBox="1">
            <a:spLocks/>
          </p:cNvSpPr>
          <p:nvPr/>
        </p:nvSpPr>
        <p:spPr>
          <a:xfrm>
            <a:off x="87374" y="2652214"/>
            <a:ext cx="4107162" cy="242406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5750" indent="-285750" algn="l" defTabSz="914400" rtl="0" eaLnBrk="1" latinLnBrk="0" hangingPunct="1">
              <a:spcBef>
                <a:spcPct val="20000"/>
              </a:spcBef>
              <a:buClrTx/>
              <a:buSzPct val="120000"/>
              <a:buFont typeface="Arial" panose="020B0604020202020204" pitchFamily="34" charset="0"/>
              <a:buChar char="•"/>
              <a:defRPr sz="2000" kern="1200" cap="none" baseline="0">
                <a:solidFill>
                  <a:schemeClr val="tx1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SzPct val="12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400" dirty="0"/>
              <a:t>- ботанічний заказник – 1 </a:t>
            </a:r>
          </a:p>
          <a:p>
            <a:r>
              <a:rPr lang="uk-UA" sz="1400" dirty="0"/>
              <a:t>− гідрологічний заказник – 2 </a:t>
            </a:r>
          </a:p>
          <a:p>
            <a:r>
              <a:rPr lang="uk-UA" sz="1400" dirty="0"/>
              <a:t>− державний дендрологічний заказник – 1 </a:t>
            </a:r>
          </a:p>
          <a:p>
            <a:r>
              <a:rPr lang="uk-UA" sz="1400" dirty="0"/>
              <a:t>− заповідна територія - 25 </a:t>
            </a:r>
          </a:p>
          <a:p>
            <a:r>
              <a:rPr lang="uk-UA" sz="1400" dirty="0"/>
              <a:t>− лісовий заказник – 4 </a:t>
            </a:r>
          </a:p>
          <a:p>
            <a:r>
              <a:rPr lang="uk-UA" sz="1400" dirty="0"/>
              <a:t>− національний природний парк – 13 </a:t>
            </a:r>
          </a:p>
          <a:p>
            <a:r>
              <a:rPr lang="uk-UA" sz="1400" dirty="0"/>
              <a:t>− пам'ятка природи – 1 </a:t>
            </a:r>
          </a:p>
          <a:p>
            <a:r>
              <a:rPr lang="uk-UA" sz="1400" dirty="0"/>
              <a:t>− природний заповідник – 5 </a:t>
            </a:r>
          </a:p>
          <a:p>
            <a:r>
              <a:rPr lang="uk-UA" sz="1400" dirty="0"/>
              <a:t>− регіональний ландшафтний парк – 7</a:t>
            </a:r>
            <a:endParaRPr lang="ru-RU" sz="1600" dirty="0"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344F43-62A6-86FF-AC1A-9EC4D3594F35}"/>
              </a:ext>
            </a:extLst>
          </p:cNvPr>
          <p:cNvSpPr/>
          <p:nvPr/>
        </p:nvSpPr>
        <p:spPr>
          <a:xfrm>
            <a:off x="4707926" y="3620530"/>
            <a:ext cx="414947" cy="2437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3AD1EAB-12EF-46EF-AA52-20D8DB194A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02" t="29262" r="23852" b="5597"/>
          <a:stretch/>
        </p:blipFill>
        <p:spPr>
          <a:xfrm>
            <a:off x="3858936" y="2188961"/>
            <a:ext cx="5033394" cy="335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083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5B5BE6-C36B-6232-6748-874207E1FB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7975BD6-1B15-4611-9DB1-37F102CD1EBC}" type="slidenum">
              <a:rPr lang="de-AT" smtClean="0"/>
              <a:t>13</a:t>
            </a:fld>
            <a:endParaRPr lang="de-AT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7562849-87FC-9995-306B-0E634662317D}"/>
              </a:ext>
            </a:extLst>
          </p:cNvPr>
          <p:cNvSpPr txBox="1">
            <a:spLocks/>
          </p:cNvSpPr>
          <p:nvPr/>
        </p:nvSpPr>
        <p:spPr>
          <a:xfrm>
            <a:off x="683827" y="1069825"/>
            <a:ext cx="8100000" cy="57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all" baseline="0">
                <a:solidFill>
                  <a:srgbClr val="164194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uk-UA" sz="1800" b="1" dirty="0">
                <a:latin typeface="+mn-lt"/>
              </a:rPr>
              <a:t>Зони (Території), що підлягають охороні </a:t>
            </a:r>
            <a:endParaRPr lang="en-UA" sz="1800" b="1" dirty="0">
              <a:latin typeface="+mn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BAFFC0C-92D5-58F8-5A27-0A30EBCECB1E}"/>
              </a:ext>
            </a:extLst>
          </p:cNvPr>
          <p:cNvSpPr txBox="1">
            <a:spLocks/>
          </p:cNvSpPr>
          <p:nvPr/>
        </p:nvSpPr>
        <p:spPr>
          <a:xfrm>
            <a:off x="4572000" y="1585823"/>
            <a:ext cx="3579587" cy="57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all" baseline="0">
                <a:solidFill>
                  <a:srgbClr val="164194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ru-RU" sz="1600" dirty="0" err="1">
                <a:solidFill>
                  <a:srgbClr val="7ABC32"/>
                </a:solidFill>
                <a:latin typeface="+mn-lt"/>
              </a:rPr>
              <a:t>місця</a:t>
            </a:r>
            <a:r>
              <a:rPr lang="ru-RU" sz="1600" dirty="0">
                <a:solidFill>
                  <a:srgbClr val="7ABC32"/>
                </a:solidFill>
                <a:latin typeface="+mn-lt"/>
              </a:rPr>
              <a:t> </a:t>
            </a:r>
            <a:r>
              <a:rPr lang="ru-RU" sz="1600" dirty="0" err="1">
                <a:solidFill>
                  <a:srgbClr val="7ABC32"/>
                </a:solidFill>
                <a:latin typeface="+mn-lt"/>
              </a:rPr>
              <a:t>рекреації</a:t>
            </a:r>
            <a:r>
              <a:rPr lang="ru-RU" sz="1600" dirty="0">
                <a:solidFill>
                  <a:srgbClr val="7ABC32"/>
                </a:solidFill>
                <a:latin typeface="+mn-lt"/>
              </a:rPr>
              <a:t> та </a:t>
            </a:r>
            <a:r>
              <a:rPr lang="ru-RU" sz="1600" dirty="0" err="1">
                <a:solidFill>
                  <a:srgbClr val="7ABC32"/>
                </a:solidFill>
                <a:latin typeface="+mn-lt"/>
              </a:rPr>
              <a:t>відпочинку</a:t>
            </a:r>
            <a:r>
              <a:rPr lang="ru-RU" sz="1600" dirty="0">
                <a:solidFill>
                  <a:srgbClr val="7ABC32"/>
                </a:solidFill>
                <a:latin typeface="+mn-lt"/>
              </a:rPr>
              <a:t> </a:t>
            </a:r>
            <a:r>
              <a:rPr lang="ru-RU" sz="1600" dirty="0" err="1">
                <a:solidFill>
                  <a:srgbClr val="7ABC32"/>
                </a:solidFill>
                <a:latin typeface="+mn-lt"/>
              </a:rPr>
              <a:t>населення</a:t>
            </a:r>
            <a:r>
              <a:rPr lang="ru-RU" sz="1600" dirty="0">
                <a:solidFill>
                  <a:srgbClr val="7ABC32"/>
                </a:solidFill>
                <a:latin typeface="+mn-lt"/>
              </a:rPr>
              <a:t> </a:t>
            </a:r>
            <a:endParaRPr lang="en-UA" sz="1600" dirty="0">
              <a:solidFill>
                <a:srgbClr val="7ABC32"/>
              </a:solidFill>
              <a:latin typeface="+mn-lt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AD7D43D-CC78-2F64-DBF8-802292815C29}"/>
              </a:ext>
            </a:extLst>
          </p:cNvPr>
          <p:cNvSpPr txBox="1">
            <a:spLocks/>
          </p:cNvSpPr>
          <p:nvPr/>
        </p:nvSpPr>
        <p:spPr>
          <a:xfrm>
            <a:off x="4572000" y="4841200"/>
            <a:ext cx="4136731" cy="861954"/>
          </a:xfrm>
          <a:prstGeom prst="rect">
            <a:avLst/>
          </a:prstGeom>
        </p:spPr>
        <p:txBody>
          <a:bodyPr vert="horz" lIns="0" tIns="0" rIns="0" bIns="0" rtlCol="0">
            <a:normAutofit fontScale="85000" lnSpcReduction="10000"/>
          </a:bodyPr>
          <a:lstStyle>
            <a:lvl1pPr marL="285750" indent="-285750" algn="l" defTabSz="914400" rtl="0" eaLnBrk="1" latinLnBrk="0" hangingPunct="1">
              <a:spcBef>
                <a:spcPct val="20000"/>
              </a:spcBef>
              <a:buClrTx/>
              <a:buSzPct val="120000"/>
              <a:buFont typeface="Arial" panose="020B0604020202020204" pitchFamily="34" charset="0"/>
              <a:buChar char="•"/>
              <a:defRPr sz="2000" kern="1200" cap="none" baseline="0">
                <a:solidFill>
                  <a:schemeClr val="tx1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SzPct val="12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37</a:t>
            </a:r>
            <a:r>
              <a:rPr lang="ru-RU" b="1" dirty="0">
                <a:latin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ru-RU" b="1" dirty="0" err="1">
                <a:latin typeface="Arial" panose="020B0604020202020204" pitchFamily="34" charset="0"/>
              </a:rPr>
              <a:t>офіційно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визначених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місць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рекреації</a:t>
            </a:r>
            <a:r>
              <a:rPr lang="ru-RU" b="1" dirty="0">
                <a:latin typeface="Arial" panose="020B0604020202020204" pitchFamily="34" charset="0"/>
              </a:rPr>
              <a:t> та </a:t>
            </a:r>
            <a:r>
              <a:rPr lang="ru-RU" b="1" dirty="0" err="1">
                <a:latin typeface="Arial" panose="020B0604020202020204" pitchFamily="34" charset="0"/>
              </a:rPr>
              <a:t>відпочинку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населення</a:t>
            </a:r>
            <a:r>
              <a:rPr lang="ru-RU" dirty="0">
                <a:latin typeface="Arial" panose="020B0604020202020204" pitchFamily="34" charset="0"/>
              </a:rPr>
              <a:t> </a:t>
            </a:r>
          </a:p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ru-RU" dirty="0">
              <a:latin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1A212BB-E868-0CA6-EFDF-7AD92022E584}"/>
              </a:ext>
            </a:extLst>
          </p:cNvPr>
          <p:cNvSpPr txBox="1">
            <a:spLocks/>
          </p:cNvSpPr>
          <p:nvPr/>
        </p:nvSpPr>
        <p:spPr>
          <a:xfrm>
            <a:off x="4281381" y="4172689"/>
            <a:ext cx="4502442" cy="3574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 algn="l" defTabSz="914400" rtl="0" eaLnBrk="1" latinLnBrk="0" hangingPunct="1">
              <a:spcBef>
                <a:spcPct val="20000"/>
              </a:spcBef>
              <a:buClrTx/>
              <a:buSzPct val="120000"/>
              <a:buFont typeface="Arial" panose="020B0604020202020204" pitchFamily="34" charset="0"/>
              <a:buChar char="•"/>
              <a:defRPr sz="2000" kern="1200" cap="none" baseline="0">
                <a:solidFill>
                  <a:schemeClr val="tx1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SzPct val="12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dirty="0">
                <a:latin typeface="Arial" panose="020B0604020202020204" pitchFamily="34" charset="0"/>
              </a:rPr>
              <a:t>За </a:t>
            </a:r>
            <a:r>
              <a:rPr lang="ru-RU" sz="1400" dirty="0" err="1">
                <a:latin typeface="Arial" panose="020B0604020202020204" pitchFamily="34" charset="0"/>
              </a:rPr>
              <a:t>інформацією</a:t>
            </a:r>
            <a:r>
              <a:rPr lang="ru-RU" sz="1400" dirty="0">
                <a:latin typeface="Arial" panose="020B0604020202020204" pitchFamily="34" charset="0"/>
              </a:rPr>
              <a:t> ДСНС, станом на 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</a:rPr>
              <a:t>липень 2023 року </a:t>
            </a:r>
            <a:r>
              <a:rPr lang="ru-RU" sz="1400" dirty="0" err="1">
                <a:latin typeface="Arial" panose="020B0604020202020204" pitchFamily="34" charset="0"/>
              </a:rPr>
              <a:t>нараховується</a:t>
            </a:r>
            <a:r>
              <a:rPr lang="ru-RU" sz="1400" dirty="0">
                <a:latin typeface="Arial" panose="020B0604020202020204" pitchFamily="34" charset="0"/>
              </a:rPr>
              <a:t>: </a:t>
            </a:r>
          </a:p>
          <a:p>
            <a:pPr marL="0" indent="0">
              <a:spcBef>
                <a:spcPts val="0"/>
              </a:spcBef>
              <a:buNone/>
            </a:pPr>
            <a:endParaRPr lang="ru-RU" sz="1400" dirty="0">
              <a:latin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1400" dirty="0">
              <a:latin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33D5421-B33E-D0EC-E9AF-C423DF19B3EC}"/>
              </a:ext>
            </a:extLst>
          </p:cNvPr>
          <p:cNvSpPr txBox="1"/>
          <p:nvPr/>
        </p:nvSpPr>
        <p:spPr>
          <a:xfrm>
            <a:off x="4154710" y="2161823"/>
            <a:ext cx="481891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 err="1">
                <a:latin typeface="Arial" panose="020B060402020202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Це</a:t>
            </a:r>
            <a:r>
              <a:rPr lang="ru-RU" sz="1400" dirty="0">
                <a:latin typeface="Arial" panose="020B060402020202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земельні</a:t>
            </a:r>
            <a:r>
              <a:rPr lang="ru-RU" sz="1400" dirty="0">
                <a:latin typeface="Arial" panose="020B060402020202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ділянки</a:t>
            </a:r>
            <a:r>
              <a:rPr lang="ru-RU" sz="1400" dirty="0">
                <a:latin typeface="Arial" panose="020B060402020202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 з </a:t>
            </a:r>
            <a:r>
              <a:rPr lang="ru-RU" sz="1400" dirty="0" err="1">
                <a:latin typeface="Arial" panose="020B060402020202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прилеглим</a:t>
            </a:r>
            <a:r>
              <a:rPr lang="ru-RU" sz="1400" dirty="0">
                <a:latin typeface="Arial" panose="020B060402020202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водним</a:t>
            </a:r>
            <a:r>
              <a:rPr lang="ru-RU" sz="1400" dirty="0">
                <a:latin typeface="Arial" panose="020B060402020202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 простором, </a:t>
            </a:r>
            <a:r>
              <a:rPr lang="ru-RU" sz="1400" dirty="0" err="1">
                <a:latin typeface="Arial" panose="020B060402020202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призначені</a:t>
            </a:r>
            <a:r>
              <a:rPr lang="ru-RU" sz="1400" dirty="0">
                <a:latin typeface="Arial" panose="020B060402020202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 для </a:t>
            </a:r>
          </a:p>
          <a:p>
            <a:pPr algn="ctr"/>
            <a:r>
              <a:rPr lang="ru-RU" sz="1400" b="1" dirty="0" err="1">
                <a:latin typeface="Arial" panose="020B060402020202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організованого</a:t>
            </a:r>
            <a:r>
              <a:rPr lang="ru-RU" sz="1400" b="1" dirty="0">
                <a:latin typeface="Arial" panose="020B060402020202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відпочинку</a:t>
            </a:r>
            <a:r>
              <a:rPr lang="ru-RU" sz="1400" b="1" dirty="0">
                <a:latin typeface="Arial" panose="020B060402020202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населення</a:t>
            </a:r>
            <a:r>
              <a:rPr lang="ru-RU" sz="1400" b="1" dirty="0">
                <a:latin typeface="Arial" panose="020B060402020202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на </a:t>
            </a:r>
            <a:r>
              <a:rPr lang="ru-RU" sz="1400" dirty="0" err="1">
                <a:latin typeface="Arial" panose="020B060402020202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прибережних</a:t>
            </a:r>
            <a:r>
              <a:rPr lang="ru-RU" sz="1400" dirty="0">
                <a:latin typeface="Arial" panose="020B060402020202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захисних</a:t>
            </a:r>
            <a:r>
              <a:rPr lang="ru-RU" sz="1400" dirty="0">
                <a:latin typeface="Arial" panose="020B060402020202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смугах</a:t>
            </a:r>
            <a:r>
              <a:rPr lang="ru-RU" sz="1400" dirty="0">
                <a:latin typeface="Arial" panose="020B060402020202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водних</a:t>
            </a:r>
            <a:r>
              <a:rPr lang="ru-RU" sz="1400" dirty="0">
                <a:latin typeface="Arial" panose="020B060402020202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об’єктів</a:t>
            </a:r>
            <a:r>
              <a:rPr lang="ru-RU" sz="1400" dirty="0">
                <a:latin typeface="Arial" panose="020B060402020202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. </a:t>
            </a:r>
          </a:p>
          <a:p>
            <a:pPr algn="ctr"/>
            <a:r>
              <a:rPr lang="ru-RU" sz="1400" dirty="0" err="1">
                <a:latin typeface="Arial" panose="020B060402020202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Такі</a:t>
            </a:r>
            <a:r>
              <a:rPr lang="ru-RU" sz="1400" dirty="0">
                <a:latin typeface="Arial" panose="020B060402020202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місця</a:t>
            </a:r>
            <a:r>
              <a:rPr lang="ru-RU" sz="1400" dirty="0">
                <a:latin typeface="Arial" panose="020B060402020202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визначаються</a:t>
            </a:r>
            <a:r>
              <a:rPr lang="ru-RU" sz="1400" dirty="0">
                <a:latin typeface="Arial" panose="020B060402020202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 органами </a:t>
            </a:r>
            <a:r>
              <a:rPr lang="ru-RU" sz="1400" dirty="0" err="1">
                <a:latin typeface="Arial" panose="020B060402020202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місцевого</a:t>
            </a:r>
            <a:r>
              <a:rPr lang="ru-RU" sz="1400" dirty="0">
                <a:latin typeface="Arial" panose="020B060402020202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самоврядування</a:t>
            </a:r>
            <a:r>
              <a:rPr lang="ru-RU" sz="1400" dirty="0">
                <a:latin typeface="Arial" panose="020B060402020202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відповідно</a:t>
            </a:r>
            <a:r>
              <a:rPr lang="ru-RU" sz="1400" dirty="0">
                <a:latin typeface="Arial" panose="020B060402020202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 до</a:t>
            </a:r>
          </a:p>
          <a:p>
            <a:pPr algn="ctr"/>
            <a:r>
              <a:rPr lang="ru-RU" sz="1400" dirty="0" err="1">
                <a:latin typeface="Arial" panose="020B060402020202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наданих</a:t>
            </a:r>
            <a:r>
              <a:rPr lang="ru-RU" sz="1400" dirty="0">
                <a:latin typeface="Arial" panose="020B060402020202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їм</a:t>
            </a:r>
            <a:r>
              <a:rPr lang="ru-RU" sz="1400" dirty="0">
                <a:latin typeface="Arial" panose="020B060402020202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повноважень</a:t>
            </a:r>
            <a:r>
              <a:rPr lang="ru-RU" sz="1400" dirty="0">
                <a:latin typeface="Arial" panose="020B060402020202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щороку</a:t>
            </a:r>
            <a:r>
              <a:rPr lang="ru-RU" sz="1400" dirty="0">
                <a:latin typeface="Arial" panose="020B060402020202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 перед початком </a:t>
            </a:r>
            <a:r>
              <a:rPr lang="ru-RU" sz="1400" dirty="0" err="1">
                <a:latin typeface="Arial" panose="020B060402020202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літнього</a:t>
            </a:r>
            <a:r>
              <a:rPr lang="ru-RU" sz="1400" dirty="0">
                <a:latin typeface="Arial" panose="020B060402020202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 купального сезону.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70797F-7641-0079-0CF0-886CBB222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81" y="1552809"/>
            <a:ext cx="4050000" cy="576000"/>
          </a:xfrm>
        </p:spPr>
        <p:txBody>
          <a:bodyPr>
            <a:normAutofit/>
          </a:bodyPr>
          <a:lstStyle/>
          <a:p>
            <a:pPr algn="ctr"/>
            <a:r>
              <a:rPr lang="ru-RU" sz="1600" dirty="0" err="1">
                <a:solidFill>
                  <a:srgbClr val="7ABC32"/>
                </a:solidFill>
                <a:latin typeface="+mn-lt"/>
              </a:rPr>
              <a:t>Зони</a:t>
            </a:r>
            <a:r>
              <a:rPr lang="ru-RU" sz="1600" dirty="0">
                <a:solidFill>
                  <a:srgbClr val="7ABC32"/>
                </a:solidFill>
                <a:latin typeface="+mn-lt"/>
              </a:rPr>
              <a:t> </a:t>
            </a:r>
            <a:r>
              <a:rPr lang="ru-RU" sz="1600" dirty="0" err="1">
                <a:solidFill>
                  <a:srgbClr val="7ABC32"/>
                </a:solidFill>
                <a:latin typeface="+mn-lt"/>
              </a:rPr>
              <a:t>санітарної</a:t>
            </a:r>
            <a:r>
              <a:rPr lang="ru-RU" sz="1600" dirty="0">
                <a:solidFill>
                  <a:srgbClr val="7ABC32"/>
                </a:solidFill>
                <a:latin typeface="+mn-lt"/>
              </a:rPr>
              <a:t> </a:t>
            </a:r>
            <a:r>
              <a:rPr lang="ru-RU" sz="1600" dirty="0" err="1">
                <a:solidFill>
                  <a:srgbClr val="7ABC32"/>
                </a:solidFill>
                <a:latin typeface="+mn-lt"/>
              </a:rPr>
              <a:t>охорони</a:t>
            </a:r>
            <a:r>
              <a:rPr lang="ru-RU" sz="1600" dirty="0">
                <a:solidFill>
                  <a:srgbClr val="7ABC32"/>
                </a:solidFill>
                <a:latin typeface="+mn-lt"/>
              </a:rPr>
              <a:t> </a:t>
            </a:r>
            <a:endParaRPr lang="en-UA" sz="1600" dirty="0">
              <a:solidFill>
                <a:srgbClr val="7ABC32"/>
              </a:solidFill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4FB436-ECA3-9A54-2869-EFAB30410E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1381" y="2128809"/>
            <a:ext cx="3923328" cy="41760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600" dirty="0" err="1">
                <a:latin typeface="Arial" panose="020B0604020202020204" pitchFamily="34" charset="0"/>
              </a:rPr>
              <a:t>Території</a:t>
            </a:r>
            <a:r>
              <a:rPr lang="ru-RU" sz="1600" dirty="0">
                <a:latin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</a:rPr>
              <a:t>розміщення</a:t>
            </a:r>
            <a:r>
              <a:rPr lang="ru-RU" sz="1600" dirty="0">
                <a:latin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</a:rPr>
              <a:t>водозаборів</a:t>
            </a:r>
            <a:r>
              <a:rPr lang="ru-RU" sz="1600" dirty="0">
                <a:latin typeface="Arial" panose="020B0604020202020204" pitchFamily="34" charset="0"/>
              </a:rPr>
              <a:t> для </a:t>
            </a:r>
            <a:r>
              <a:rPr lang="ru-RU" sz="1600" dirty="0" err="1">
                <a:latin typeface="Arial" panose="020B0604020202020204" pitchFamily="34" charset="0"/>
              </a:rPr>
              <a:t>питного</a:t>
            </a:r>
            <a:r>
              <a:rPr lang="ru-RU" sz="1600" dirty="0">
                <a:latin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</a:rPr>
              <a:t>водопостачання</a:t>
            </a:r>
            <a:r>
              <a:rPr lang="ru-RU" sz="1600" dirty="0">
                <a:latin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</a:rPr>
              <a:t>населення</a:t>
            </a:r>
            <a:r>
              <a:rPr lang="ru-RU" sz="1600" dirty="0">
                <a:latin typeface="Arial" panose="020B0604020202020204" pitchFamily="34" charset="0"/>
              </a:rPr>
              <a:t>.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600" dirty="0">
              <a:latin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dirty="0" err="1">
                <a:latin typeface="Arial" panose="020B0604020202020204" pitchFamily="34" charset="0"/>
              </a:rPr>
              <a:t>Законодавчо</a:t>
            </a:r>
            <a:r>
              <a:rPr lang="ru-RU" sz="1600" dirty="0">
                <a:latin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</a:rPr>
              <a:t>передбачений</a:t>
            </a:r>
            <a:r>
              <a:rPr lang="ru-RU" sz="1600" dirty="0">
                <a:latin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</a:rPr>
              <a:t>цілий</a:t>
            </a:r>
            <a:r>
              <a:rPr lang="ru-RU" sz="1600" dirty="0">
                <a:latin typeface="Arial" panose="020B0604020202020204" pitchFamily="34" charset="0"/>
              </a:rPr>
              <a:t> ряд </a:t>
            </a:r>
            <a:r>
              <a:rPr lang="ru-RU" sz="1600" dirty="0" err="1">
                <a:latin typeface="Arial" panose="020B0604020202020204" pitchFamily="34" charset="0"/>
              </a:rPr>
              <a:t>дозволених</a:t>
            </a:r>
            <a:r>
              <a:rPr lang="ru-RU" sz="1600" dirty="0">
                <a:latin typeface="Arial" panose="020B0604020202020204" pitchFamily="34" charset="0"/>
              </a:rPr>
              <a:t> та </a:t>
            </a:r>
            <a:r>
              <a:rPr lang="ru-RU" sz="1600" dirty="0" err="1">
                <a:latin typeface="Arial" panose="020B0604020202020204" pitchFamily="34" charset="0"/>
              </a:rPr>
              <a:t>заборонених</a:t>
            </a:r>
            <a:r>
              <a:rPr lang="ru-RU" sz="1600" dirty="0">
                <a:latin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</a:rPr>
              <a:t>дій</a:t>
            </a:r>
            <a:r>
              <a:rPr lang="ru-RU" sz="1600" dirty="0">
                <a:latin typeface="Arial" panose="020B0604020202020204" pitchFamily="34" charset="0"/>
              </a:rPr>
              <a:t> в межах </a:t>
            </a:r>
            <a:r>
              <a:rPr lang="ru-RU" sz="1600" dirty="0" err="1">
                <a:latin typeface="Arial" panose="020B0604020202020204" pitchFamily="34" charset="0"/>
              </a:rPr>
              <a:t>питних</a:t>
            </a:r>
            <a:r>
              <a:rPr lang="ru-RU" sz="1600" dirty="0">
                <a:latin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</a:rPr>
              <a:t>водозаборів</a:t>
            </a:r>
            <a:r>
              <a:rPr lang="ru-RU" sz="1600" dirty="0">
                <a:latin typeface="Arial" panose="020B0604020202020204" pitchFamily="34" charset="0"/>
              </a:rPr>
              <a:t>.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600" dirty="0">
              <a:latin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600" dirty="0">
              <a:latin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dirty="0">
                <a:latin typeface="Arial" panose="020B0604020202020204" pitchFamily="34" charset="0"/>
              </a:rPr>
              <a:t>В </a:t>
            </a:r>
            <a:r>
              <a:rPr lang="ru-RU" sz="1600" dirty="0" err="1">
                <a:latin typeface="Arial" panose="020B0604020202020204" pitchFamily="34" charset="0"/>
              </a:rPr>
              <a:t>басейні</a:t>
            </a:r>
            <a:r>
              <a:rPr lang="ru-RU" sz="1600" dirty="0">
                <a:latin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</a:rPr>
              <a:t>Дністра</a:t>
            </a:r>
            <a:r>
              <a:rPr lang="ru-RU" sz="1600" dirty="0">
                <a:latin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</a:rPr>
              <a:t>розташовано</a:t>
            </a:r>
            <a:r>
              <a:rPr lang="ru-RU" sz="1600" dirty="0">
                <a:latin typeface="Arial" panose="020B0604020202020204" pitchFamily="34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600" dirty="0">
              <a:latin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1083 </a:t>
            </a:r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</a:rPr>
              <a:t>водозаборів</a:t>
            </a:r>
            <a:r>
              <a:rPr lang="ru-RU" sz="1600" dirty="0">
                <a:latin typeface="Arial" panose="020B0604020202020204" pitchFamily="34" charset="0"/>
              </a:rPr>
              <a:t>,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600" dirty="0">
              <a:latin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dirty="0" err="1">
                <a:latin typeface="Arial" panose="020B0604020202020204" pitchFamily="34" charset="0"/>
              </a:rPr>
              <a:t>що</a:t>
            </a:r>
            <a:r>
              <a:rPr lang="ru-RU" sz="1600" dirty="0">
                <a:latin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</a:rPr>
              <a:t>здійснюють</a:t>
            </a:r>
            <a:r>
              <a:rPr lang="ru-RU" sz="1600" dirty="0">
                <a:latin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</a:rPr>
              <a:t>забір</a:t>
            </a:r>
            <a:r>
              <a:rPr lang="ru-RU" sz="1600" dirty="0">
                <a:latin typeface="Arial" panose="020B0604020202020204" pitchFamily="34" charset="0"/>
              </a:rPr>
              <a:t> води </a:t>
            </a:r>
            <a:r>
              <a:rPr lang="ru-RU" sz="1600" dirty="0" err="1">
                <a:latin typeface="Arial" panose="020B0604020202020204" pitchFamily="34" charset="0"/>
              </a:rPr>
              <a:t>об’ємом</a:t>
            </a:r>
            <a:r>
              <a:rPr lang="ru-RU" sz="1600" dirty="0">
                <a:latin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</a:rPr>
              <a:t>більше</a:t>
            </a:r>
            <a:r>
              <a:rPr lang="ru-RU" sz="1600" b="1" dirty="0">
                <a:latin typeface="Arial" panose="020B0604020202020204" pitchFamily="34" charset="0"/>
              </a:rPr>
              <a:t> 10 м³ на добу</a:t>
            </a:r>
            <a:endParaRPr lang="en-UA" sz="16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F582BBA-7DCB-920E-53E1-F3498C99B664}"/>
              </a:ext>
            </a:extLst>
          </p:cNvPr>
          <p:cNvCxnSpPr/>
          <p:nvPr/>
        </p:nvCxnSpPr>
        <p:spPr>
          <a:xfrm>
            <a:off x="4218045" y="1878618"/>
            <a:ext cx="0" cy="44777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867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82C69-91DA-771C-C15C-771137380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1119655"/>
            <a:ext cx="8100000" cy="576000"/>
          </a:xfrm>
        </p:spPr>
        <p:txBody>
          <a:bodyPr>
            <a:normAutofit/>
          </a:bodyPr>
          <a:lstStyle/>
          <a:p>
            <a:pPr algn="ctr"/>
            <a:r>
              <a:rPr lang="uk-UA" sz="1800" b="1" dirty="0">
                <a:latin typeface="+mn-lt"/>
              </a:rPr>
              <a:t>аналіз водокористування. </a:t>
            </a:r>
            <a:r>
              <a:rPr lang="uk-UA" sz="1800" b="1" dirty="0">
                <a:solidFill>
                  <a:srgbClr val="78B832"/>
                </a:solidFill>
                <a:latin typeface="+mn-lt"/>
              </a:rPr>
              <a:t>Забір води   </a:t>
            </a:r>
            <a:endParaRPr lang="en-UA" sz="1800" b="1" dirty="0">
              <a:solidFill>
                <a:srgbClr val="78B832"/>
              </a:solidFill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C2C23E-35C4-7F85-D167-986A63AD0B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9436" y="1938002"/>
            <a:ext cx="8595538" cy="41760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</a:rPr>
              <a:t>71 %</a:t>
            </a:r>
            <a:r>
              <a:rPr lang="ru-RU" sz="1600" dirty="0">
                <a:latin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</a:rPr>
              <a:t>від</a:t>
            </a:r>
            <a:r>
              <a:rPr lang="ru-RU" sz="1600" dirty="0">
                <a:latin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</a:rPr>
              <a:t>загального</a:t>
            </a:r>
            <a:r>
              <a:rPr lang="ru-RU" sz="1600" dirty="0">
                <a:latin typeface="Arial" panose="020B0604020202020204" pitchFamily="34" charset="0"/>
              </a:rPr>
              <a:t> забору води – </a:t>
            </a:r>
            <a:r>
              <a:rPr lang="ru-RU" sz="1600" dirty="0" err="1">
                <a:latin typeface="Arial" panose="020B0604020202020204" pitchFamily="34" charset="0"/>
              </a:rPr>
              <a:t>поверхневі</a:t>
            </a:r>
            <a:r>
              <a:rPr lang="ru-RU" sz="1600" dirty="0">
                <a:latin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</a:rPr>
              <a:t>джерела</a:t>
            </a:r>
            <a:r>
              <a:rPr lang="ru-RU" sz="1600" dirty="0">
                <a:latin typeface="Arial" panose="020B0604020202020204" pitchFamily="34" charset="0"/>
              </a:rPr>
              <a:t> </a:t>
            </a:r>
            <a:r>
              <a:rPr lang="ru-RU" sz="1600" b="1" dirty="0">
                <a:latin typeface="Arial" panose="020B0604020202020204" pitchFamily="34" charset="0"/>
              </a:rPr>
              <a:t>(</a:t>
            </a:r>
            <a:r>
              <a:rPr lang="ru-RU" sz="1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Дністер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</a:rPr>
              <a:t>, </a:t>
            </a:r>
            <a:r>
              <a:rPr lang="ru-RU" sz="1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Серет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</a:rPr>
              <a:t>, </a:t>
            </a:r>
            <a:r>
              <a:rPr lang="ru-RU" sz="1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Бистриця-Надвірнянська</a:t>
            </a:r>
            <a:r>
              <a:rPr lang="ru-RU" sz="1600" b="1" dirty="0">
                <a:latin typeface="Arial" panose="020B0604020202020204" pitchFamily="34" charset="0"/>
              </a:rPr>
              <a:t>). 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Одеська область – 37%, Львівська – 23%, Івано-Франківська – 19%</a:t>
            </a:r>
            <a:endParaRPr lang="ru-RU" sz="1600" b="1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E37CB4-F075-272D-C97A-56BFD95807B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7975BD6-1B15-4611-9DB1-37F102CD1EBC}" type="slidenum">
              <a:rPr lang="de-AT" smtClean="0"/>
              <a:t>14</a:t>
            </a:fld>
            <a:endParaRPr lang="de-AT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7E5BDE4-DAD6-FEDF-66C1-64246DA950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1679591"/>
              </p:ext>
            </p:extLst>
          </p:nvPr>
        </p:nvGraphicFramePr>
        <p:xfrm>
          <a:off x="1381959" y="3246235"/>
          <a:ext cx="6380080" cy="3110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E384C7F5-E643-1AFC-74DE-65FF44041A3A}"/>
              </a:ext>
            </a:extLst>
          </p:cNvPr>
          <p:cNvSpPr txBox="1">
            <a:spLocks/>
          </p:cNvSpPr>
          <p:nvPr/>
        </p:nvSpPr>
        <p:spPr>
          <a:xfrm>
            <a:off x="910105" y="2863696"/>
            <a:ext cx="7531995" cy="28038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all" baseline="0">
                <a:solidFill>
                  <a:srgbClr val="164194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uk-UA" sz="1600" dirty="0">
                <a:solidFill>
                  <a:srgbClr val="78B832"/>
                </a:solidFill>
                <a:latin typeface="+mn-lt"/>
              </a:rPr>
              <a:t>Структура водокористування </a:t>
            </a:r>
            <a:endParaRPr lang="en-UA" sz="1600" dirty="0">
              <a:solidFill>
                <a:srgbClr val="78B83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7763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82C69-91DA-771C-C15C-771137380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1157870"/>
            <a:ext cx="8100000" cy="576000"/>
          </a:xfrm>
        </p:spPr>
        <p:txBody>
          <a:bodyPr>
            <a:normAutofit/>
          </a:bodyPr>
          <a:lstStyle/>
          <a:p>
            <a:pPr algn="ctr"/>
            <a:r>
              <a:rPr lang="uk-UA" sz="1800" b="1" dirty="0">
                <a:latin typeface="+mn-lt"/>
              </a:rPr>
              <a:t>аналіз водокористування. </a:t>
            </a:r>
            <a:r>
              <a:rPr lang="uk-UA" sz="1800" b="1" dirty="0">
                <a:solidFill>
                  <a:srgbClr val="7ABC32"/>
                </a:solidFill>
                <a:latin typeface="+mn-lt"/>
              </a:rPr>
              <a:t>Скид води  </a:t>
            </a:r>
            <a:endParaRPr lang="en-UA" sz="1800" b="1" dirty="0">
              <a:solidFill>
                <a:srgbClr val="7ABC32"/>
              </a:solidFill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E37CB4-F075-272D-C97A-56BFD95807B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7975BD6-1B15-4611-9DB1-37F102CD1EBC}" type="slidenum">
              <a:rPr lang="de-AT" smtClean="0"/>
              <a:t>15</a:t>
            </a:fld>
            <a:endParaRPr lang="de-AT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4865B00-5E87-FAEA-542C-BC98FAD48E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9773132"/>
              </p:ext>
            </p:extLst>
          </p:nvPr>
        </p:nvGraphicFramePr>
        <p:xfrm>
          <a:off x="255111" y="3234683"/>
          <a:ext cx="4818527" cy="3486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6DEA76DC-234C-BD24-3562-CFABCF8973C3}"/>
              </a:ext>
            </a:extLst>
          </p:cNvPr>
          <p:cNvSpPr txBox="1">
            <a:spLocks/>
          </p:cNvSpPr>
          <p:nvPr/>
        </p:nvSpPr>
        <p:spPr>
          <a:xfrm>
            <a:off x="-39653" y="2723098"/>
            <a:ext cx="4572001" cy="31580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all" baseline="0">
                <a:solidFill>
                  <a:srgbClr val="164194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uk-UA" sz="1600" dirty="0">
                <a:solidFill>
                  <a:srgbClr val="7ABC32"/>
                </a:solidFill>
                <a:latin typeface="+mn-lt"/>
              </a:rPr>
              <a:t>Структура водовідведення  </a:t>
            </a:r>
            <a:endParaRPr lang="en-UA" sz="1600" dirty="0">
              <a:solidFill>
                <a:srgbClr val="7ABC32"/>
              </a:solidFill>
              <a:latin typeface="+mn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B41DE2B-9B93-970C-BB8D-2AFF3BFF8182}"/>
              </a:ext>
            </a:extLst>
          </p:cNvPr>
          <p:cNvSpPr txBox="1">
            <a:spLocks/>
          </p:cNvSpPr>
          <p:nvPr/>
        </p:nvSpPr>
        <p:spPr>
          <a:xfrm>
            <a:off x="4917462" y="2718985"/>
            <a:ext cx="3524638" cy="31580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all" baseline="0">
                <a:solidFill>
                  <a:srgbClr val="164194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uk-UA" sz="1600" dirty="0">
                <a:solidFill>
                  <a:srgbClr val="7ABC32"/>
                </a:solidFill>
                <a:latin typeface="+mn-lt"/>
              </a:rPr>
              <a:t>Ступінь очищення</a:t>
            </a:r>
            <a:endParaRPr lang="en-UA" sz="1600" dirty="0">
              <a:solidFill>
                <a:srgbClr val="7ABC32"/>
              </a:solidFill>
              <a:latin typeface="+mn-lt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E75881A-EE63-A009-7902-EFF8DC74EF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6468385"/>
              </p:ext>
            </p:extLst>
          </p:nvPr>
        </p:nvGraphicFramePr>
        <p:xfrm>
          <a:off x="4994334" y="3094045"/>
          <a:ext cx="3894555" cy="3627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E0F737-FF24-4F7B-F713-900F8F7ABB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4579" y="1943089"/>
            <a:ext cx="8595538" cy="5760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3%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від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загального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обсягу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uk-UA" dirty="0">
                <a:latin typeface="Arial" panose="020B0604020202020204" pitchFamily="34" charset="0"/>
              </a:rPr>
              <a:t>скиду </a:t>
            </a:r>
            <a:r>
              <a:rPr lang="ru-RU" dirty="0" err="1">
                <a:latin typeface="Arial" panose="020B0604020202020204" pitchFamily="34" charset="0"/>
              </a:rPr>
              <a:t>стічних</a:t>
            </a:r>
            <a:r>
              <a:rPr lang="ru-RU" dirty="0">
                <a:latin typeface="Arial" panose="020B0604020202020204" pitchFamily="34" charset="0"/>
              </a:rPr>
              <a:t> вод по </a:t>
            </a:r>
            <a:r>
              <a:rPr lang="ru-RU" dirty="0" err="1">
                <a:latin typeface="Arial" panose="020B0604020202020204" pitchFamily="34" charset="0"/>
              </a:rPr>
              <a:t>Україні</a:t>
            </a:r>
            <a:r>
              <a:rPr lang="ru-RU" b="1" dirty="0">
                <a:latin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44650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A9310923-B0EC-FCC5-3795-65B741D3850C}"/>
              </a:ext>
            </a:extLst>
          </p:cNvPr>
          <p:cNvSpPr txBox="1">
            <a:spLocks/>
          </p:cNvSpPr>
          <p:nvPr/>
        </p:nvSpPr>
        <p:spPr>
          <a:xfrm>
            <a:off x="4492132" y="2460523"/>
            <a:ext cx="4453057" cy="417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5750" indent="-285750" algn="l" defTabSz="914400" rtl="0" eaLnBrk="1" latinLnBrk="0" hangingPunct="1">
              <a:spcBef>
                <a:spcPct val="20000"/>
              </a:spcBef>
              <a:buClrTx/>
              <a:buSzPct val="120000"/>
              <a:buFont typeface="Arial" panose="020B0604020202020204" pitchFamily="34" charset="0"/>
              <a:buChar char="•"/>
              <a:defRPr sz="2000" kern="1200" cap="none" baseline="0">
                <a:solidFill>
                  <a:schemeClr val="tx1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SzPct val="12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800" b="1" dirty="0">
                <a:latin typeface="Arial" panose="020B0604020202020204" pitchFamily="34" charset="0"/>
              </a:rPr>
              <a:t>до 2030 р.    </a:t>
            </a:r>
            <a:endParaRPr lang="en-US" sz="2800" b="1" dirty="0">
              <a:latin typeface="Arial" panose="020B0604020202020204" pitchFamily="34" charset="0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endParaRPr lang="en-US" sz="2800" b="1" dirty="0">
              <a:latin typeface="Arial" panose="020B0604020202020204" pitchFamily="34" charset="0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endParaRPr lang="en-US" sz="2800" b="1" dirty="0">
              <a:latin typeface="Arial" panose="020B0604020202020204" pitchFamily="34" charset="0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uk-UA" sz="2800" b="1" dirty="0">
                <a:latin typeface="Arial" panose="020B0604020202020204" pitchFamily="34" charset="0"/>
              </a:rPr>
              <a:t>9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uk-UA" sz="2800" b="1" dirty="0" err="1">
                <a:latin typeface="Arial" panose="020B0604020202020204" pitchFamily="34" charset="0"/>
              </a:rPr>
              <a:t>МПзВ</a:t>
            </a:r>
            <a:r>
              <a:rPr lang="uk-UA" sz="2800" b="1" dirty="0">
                <a:latin typeface="Arial" panose="020B0604020202020204" pitchFamily="34" charset="0"/>
              </a:rPr>
              <a:t> 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uk-UA" sz="2800" b="1" dirty="0">
                <a:latin typeface="Arial" panose="020B0604020202020204" pitchFamily="34" charset="0"/>
              </a:rPr>
              <a:t>(45%)</a:t>
            </a:r>
            <a:endParaRPr lang="en-US" sz="2800" b="1" dirty="0">
              <a:latin typeface="Arial" panose="020B0604020202020204" pitchFamily="34" charset="0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800" b="1" dirty="0">
                <a:latin typeface="Arial" panose="020B0604020202020204" pitchFamily="34" charset="0"/>
              </a:rPr>
              <a:t>   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endParaRPr lang="ru-RU" sz="2800" b="1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10480B-42F8-B8EC-C2BD-5507E7D70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90548"/>
            <a:ext cx="9144000" cy="576000"/>
          </a:xfrm>
        </p:spPr>
        <p:txBody>
          <a:bodyPr/>
          <a:lstStyle/>
          <a:p>
            <a:pPr algn="ctr"/>
            <a:r>
              <a:rPr lang="uk-UA" sz="1800" b="1" dirty="0">
                <a:latin typeface="+mn-lt"/>
              </a:rPr>
              <a:t>Екологічні цілі</a:t>
            </a:r>
            <a:br>
              <a:rPr lang="uk-UA" sz="1800" b="1" dirty="0">
                <a:latin typeface="+mn-lt"/>
              </a:rPr>
            </a:br>
            <a:endParaRPr lang="en-UA" sz="1800" b="1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06CFF-7A3D-E2D8-F2DB-CCA0AAEF8D6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7975BD6-1B15-4611-9DB1-37F102CD1EBC}" type="slidenum">
              <a:rPr lang="de-AT" smtClean="0"/>
              <a:t>16</a:t>
            </a:fld>
            <a:endParaRPr lang="de-AT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2AE55F7-79F1-B71E-3B41-13FE946E5778}"/>
              </a:ext>
            </a:extLst>
          </p:cNvPr>
          <p:cNvSpPr txBox="1">
            <a:spLocks/>
          </p:cNvSpPr>
          <p:nvPr/>
        </p:nvSpPr>
        <p:spPr>
          <a:xfrm>
            <a:off x="118943" y="1932240"/>
            <a:ext cx="4453057" cy="417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5750" indent="-285750" algn="l" defTabSz="914400" rtl="0" eaLnBrk="1" latinLnBrk="0" hangingPunct="1">
              <a:spcBef>
                <a:spcPct val="20000"/>
              </a:spcBef>
              <a:buClrTx/>
              <a:buSzPct val="120000"/>
              <a:buFont typeface="Arial" panose="020B0604020202020204" pitchFamily="34" charset="0"/>
              <a:buChar char="•"/>
              <a:defRPr sz="2000" kern="1200" cap="none" baseline="0">
                <a:solidFill>
                  <a:schemeClr val="tx1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SzPct val="12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>
                <a:latin typeface="Arial" panose="020B0604020202020204" pitchFamily="34" charset="0"/>
              </a:rPr>
              <a:t> </a:t>
            </a:r>
            <a:endParaRPr lang="ru-RU" sz="2800" b="1" dirty="0">
              <a:latin typeface="Arial" panose="020B0604020202020204" pitchFamily="34" charset="0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800" b="1" dirty="0">
                <a:latin typeface="Arial" panose="020B0604020202020204" pitchFamily="34" charset="0"/>
              </a:rPr>
              <a:t>до 2030 р.    </a:t>
            </a:r>
            <a:endParaRPr lang="en-US" sz="2800" b="1" dirty="0">
              <a:latin typeface="Arial" panose="020B0604020202020204" pitchFamily="34" charset="0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endParaRPr lang="en-US" sz="2800" b="1" dirty="0">
              <a:latin typeface="Arial" panose="020B0604020202020204" pitchFamily="34" charset="0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endParaRPr lang="en-US" sz="2800" b="1" dirty="0">
              <a:latin typeface="Arial" panose="020B0604020202020204" pitchFamily="34" charset="0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uk-UA" sz="2800" b="1" dirty="0">
                <a:latin typeface="Arial" panose="020B0604020202020204" pitchFamily="34" charset="0"/>
              </a:rPr>
              <a:t>238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uk-UA" sz="2800" b="1" dirty="0">
                <a:latin typeface="Arial" panose="020B0604020202020204" pitchFamily="34" charset="0"/>
              </a:rPr>
              <a:t>МПВ 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uk-UA" sz="2800" b="1" dirty="0">
                <a:latin typeface="Arial" panose="020B0604020202020204" pitchFamily="34" charset="0"/>
              </a:rPr>
              <a:t>(21%)</a:t>
            </a:r>
            <a:endParaRPr lang="en-US" sz="2800" b="1" dirty="0">
              <a:latin typeface="Arial" panose="020B0604020202020204" pitchFamily="34" charset="0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800" b="1" dirty="0">
                <a:latin typeface="Arial" panose="020B0604020202020204" pitchFamily="34" charset="0"/>
              </a:rPr>
              <a:t>   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endParaRPr lang="ru-RU" sz="2800" b="1" dirty="0">
              <a:latin typeface="Arial" panose="020B0604020202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D9354E2-9159-56FA-B56E-28F906CA3316}"/>
              </a:ext>
            </a:extLst>
          </p:cNvPr>
          <p:cNvCxnSpPr>
            <a:cxnSpLocks/>
          </p:cNvCxnSpPr>
          <p:nvPr/>
        </p:nvCxnSpPr>
        <p:spPr>
          <a:xfrm>
            <a:off x="4611074" y="1740033"/>
            <a:ext cx="0" cy="315680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1180DDC-C401-3B27-650D-23E653855FE2}"/>
              </a:ext>
            </a:extLst>
          </p:cNvPr>
          <p:cNvCxnSpPr>
            <a:cxnSpLocks/>
          </p:cNvCxnSpPr>
          <p:nvPr/>
        </p:nvCxnSpPr>
        <p:spPr>
          <a:xfrm>
            <a:off x="2305537" y="3250218"/>
            <a:ext cx="0" cy="51334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7756F58-DDE7-4317-D441-5B22AD310C17}"/>
              </a:ext>
            </a:extLst>
          </p:cNvPr>
          <p:cNvCxnSpPr>
            <a:cxnSpLocks/>
          </p:cNvCxnSpPr>
          <p:nvPr/>
        </p:nvCxnSpPr>
        <p:spPr>
          <a:xfrm>
            <a:off x="6858686" y="3266260"/>
            <a:ext cx="0" cy="51334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FF6D58F7-C073-A8F3-B9A9-5B09462F41D6}"/>
              </a:ext>
            </a:extLst>
          </p:cNvPr>
          <p:cNvSpPr txBox="1">
            <a:spLocks/>
          </p:cNvSpPr>
          <p:nvPr/>
        </p:nvSpPr>
        <p:spPr>
          <a:xfrm>
            <a:off x="855155" y="1735572"/>
            <a:ext cx="2900764" cy="57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all" baseline="0">
                <a:solidFill>
                  <a:srgbClr val="164194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uk-UA" sz="2000" b="1" dirty="0">
                <a:solidFill>
                  <a:srgbClr val="78B832"/>
                </a:solidFill>
                <a:latin typeface="+mn-lt"/>
              </a:rPr>
              <a:t>Поверхневі води </a:t>
            </a:r>
            <a:endParaRPr lang="en-UA" sz="2000" b="1" dirty="0">
              <a:solidFill>
                <a:srgbClr val="78B832"/>
              </a:solidFill>
              <a:latin typeface="+mn-lt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59A23CB-10D7-8A80-2B75-019B83CC1358}"/>
              </a:ext>
            </a:extLst>
          </p:cNvPr>
          <p:cNvSpPr txBox="1">
            <a:spLocks/>
          </p:cNvSpPr>
          <p:nvPr/>
        </p:nvSpPr>
        <p:spPr>
          <a:xfrm>
            <a:off x="5296638" y="1733478"/>
            <a:ext cx="2900764" cy="57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all" baseline="0">
                <a:solidFill>
                  <a:srgbClr val="164194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uk-UA" sz="2000" b="1" dirty="0">
                <a:solidFill>
                  <a:srgbClr val="78B832"/>
                </a:solidFill>
                <a:latin typeface="+mn-lt"/>
              </a:rPr>
              <a:t>ПІДЗЕМНІ води </a:t>
            </a:r>
            <a:endParaRPr lang="en-UA" sz="2000" b="1" dirty="0">
              <a:solidFill>
                <a:srgbClr val="78B83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3775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2428874"/>
            <a:ext cx="8100000" cy="390525"/>
          </a:xfrm>
        </p:spPr>
        <p:txBody>
          <a:bodyPr>
            <a:noAutofit/>
          </a:bodyPr>
          <a:lstStyle/>
          <a:p>
            <a:r>
              <a:rPr lang="uk-UA" b="1" dirty="0">
                <a:latin typeface="+mn-lt"/>
              </a:rPr>
              <a:t>Дякую за увагу!  </a:t>
            </a:r>
            <a:endParaRPr lang="de-AT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3329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2000" y="1301542"/>
            <a:ext cx="8100000" cy="576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latin typeface="+mn-lt"/>
              </a:rPr>
              <a:t>ПУРБ = </a:t>
            </a:r>
            <a:r>
              <a:rPr lang="uk-UA" sz="2400" b="1" dirty="0">
                <a:solidFill>
                  <a:srgbClr val="7ABC32"/>
                </a:solidFill>
                <a:latin typeface="+mn-lt"/>
              </a:rPr>
              <a:t>АНАЛІЗ СТАНУ МПВ</a:t>
            </a:r>
            <a:r>
              <a:rPr lang="en-US" sz="2400" b="1" dirty="0">
                <a:solidFill>
                  <a:srgbClr val="7ABC32"/>
                </a:solidFill>
                <a:latin typeface="+mn-lt"/>
              </a:rPr>
              <a:t>/</a:t>
            </a:r>
            <a:r>
              <a:rPr lang="uk-UA" sz="2400" b="1" dirty="0">
                <a:solidFill>
                  <a:srgbClr val="7ABC32"/>
                </a:solidFill>
                <a:latin typeface="+mn-lt"/>
              </a:rPr>
              <a:t>мП</a:t>
            </a:r>
            <a:r>
              <a:rPr lang="uk-UA" sz="2400" b="1" cap="none" dirty="0">
                <a:solidFill>
                  <a:srgbClr val="7ABC32"/>
                </a:solidFill>
                <a:latin typeface="+mn-lt"/>
              </a:rPr>
              <a:t>з</a:t>
            </a:r>
            <a:r>
              <a:rPr lang="uk-UA" sz="2400" b="1" dirty="0">
                <a:solidFill>
                  <a:srgbClr val="7ABC32"/>
                </a:solidFill>
                <a:latin typeface="+mn-lt"/>
              </a:rPr>
              <a:t>В </a:t>
            </a:r>
            <a:r>
              <a:rPr lang="uk-UA" sz="2400" b="1" dirty="0">
                <a:latin typeface="+mn-lt"/>
              </a:rPr>
              <a:t>+ Програма заходів </a:t>
            </a:r>
            <a:endParaRPr lang="fr-FR" b="1" dirty="0">
              <a:latin typeface="+mn-lt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396228" y="2119227"/>
            <a:ext cx="8351544" cy="45470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200" b="1" dirty="0">
                <a:latin typeface="+mn-lt"/>
              </a:rPr>
              <a:t>1 – Забруднення МПВ</a:t>
            </a:r>
          </a:p>
          <a:p>
            <a:pPr marL="0" indent="0">
              <a:buNone/>
            </a:pPr>
            <a:r>
              <a:rPr lang="uk-UA" sz="2200" b="1" dirty="0">
                <a:latin typeface="+mn-lt"/>
              </a:rPr>
              <a:t>2 – Забруднення </a:t>
            </a:r>
            <a:r>
              <a:rPr lang="uk-UA" sz="2200" b="1" dirty="0" err="1">
                <a:latin typeface="+mn-lt"/>
              </a:rPr>
              <a:t>МПзВ</a:t>
            </a:r>
            <a:endParaRPr lang="uk-UA" sz="2200" b="1" dirty="0">
              <a:latin typeface="+mn-lt"/>
            </a:endParaRPr>
          </a:p>
          <a:p>
            <a:pPr marL="447675" indent="-434975">
              <a:spcBef>
                <a:spcPts val="1128"/>
              </a:spcBef>
              <a:buNone/>
            </a:pPr>
            <a:r>
              <a:rPr lang="uk-UA" sz="2200" b="1" dirty="0">
                <a:latin typeface="+mn-lt"/>
              </a:rPr>
              <a:t>3 – </a:t>
            </a:r>
            <a:r>
              <a:rPr lang="uk-UA" sz="2200" b="1" dirty="0" err="1">
                <a:latin typeface="+mn-lt"/>
              </a:rPr>
              <a:t>Гідроморфологічні</a:t>
            </a:r>
            <a:r>
              <a:rPr lang="uk-UA" sz="2200" b="1" dirty="0">
                <a:latin typeface="+mn-lt"/>
              </a:rPr>
              <a:t> зміни </a:t>
            </a:r>
          </a:p>
          <a:p>
            <a:pPr marL="447675" indent="-434975">
              <a:spcBef>
                <a:spcPts val="1128"/>
              </a:spcBef>
              <a:buNone/>
            </a:pPr>
            <a:r>
              <a:rPr lang="uk-UA" sz="2200" b="1" dirty="0">
                <a:latin typeface="+mn-lt"/>
              </a:rPr>
              <a:t>4 – Засмічення водних об'єктів твердими побутовими відходами (пластик</a:t>
            </a:r>
            <a:r>
              <a:rPr lang="en-US" sz="2200" b="1" dirty="0">
                <a:latin typeface="+mn-lt"/>
              </a:rPr>
              <a:t>)</a:t>
            </a:r>
            <a:endParaRPr lang="uk-UA" sz="2200" b="1" dirty="0">
              <a:latin typeface="+mn-lt"/>
            </a:endParaRPr>
          </a:p>
          <a:p>
            <a:pPr marL="409575" indent="-396875">
              <a:spcBef>
                <a:spcPts val="1128"/>
              </a:spcBef>
              <a:buNone/>
            </a:pPr>
            <a:r>
              <a:rPr lang="uk-UA" sz="2200" b="1" dirty="0">
                <a:latin typeface="+mn-lt"/>
              </a:rPr>
              <a:t>5 – Зони, що підлягають охороні</a:t>
            </a:r>
          </a:p>
          <a:p>
            <a:pPr marL="409575" indent="-396875">
              <a:spcBef>
                <a:spcPts val="1128"/>
              </a:spcBef>
              <a:buNone/>
            </a:pPr>
            <a:r>
              <a:rPr lang="uk-UA" sz="2200" b="1" dirty="0">
                <a:latin typeface="+mn-lt"/>
              </a:rPr>
              <a:t>6 – Аналіз водокористування </a:t>
            </a:r>
          </a:p>
          <a:p>
            <a:pPr marL="409575" indent="-396875">
              <a:spcBef>
                <a:spcPts val="1128"/>
              </a:spcBef>
              <a:buNone/>
            </a:pPr>
            <a:r>
              <a:rPr lang="uk-UA" sz="2200" b="1" dirty="0">
                <a:latin typeface="+mn-lt"/>
              </a:rPr>
              <a:t>7 – Екологічні цілі </a:t>
            </a:r>
          </a:p>
          <a:p>
            <a:pPr marL="0" indent="0">
              <a:buNone/>
            </a:pPr>
            <a:endParaRPr lang="uk-UA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9691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770" y="1239092"/>
            <a:ext cx="8380460" cy="576000"/>
          </a:xfrm>
        </p:spPr>
        <p:txBody>
          <a:bodyPr>
            <a:normAutofit/>
          </a:bodyPr>
          <a:lstStyle/>
          <a:p>
            <a:pPr algn="ctr"/>
            <a:r>
              <a:rPr lang="uk-UA" sz="2000" b="1" dirty="0">
                <a:latin typeface="+mn-lt"/>
              </a:rPr>
              <a:t>Забруднення органічними речовинами </a:t>
            </a:r>
            <a:endParaRPr lang="fr-FR" sz="2000" b="1" dirty="0">
              <a:latin typeface="+mn-lt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207701" y="1860001"/>
            <a:ext cx="8728598" cy="4623531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>
                <a:latin typeface="+mn-lt"/>
              </a:rPr>
              <a:t>П</a:t>
            </a:r>
            <a:r>
              <a:rPr lang="ru-RU" sz="1800" b="1" dirty="0">
                <a:effectLst/>
                <a:latin typeface="+mn-lt"/>
              </a:rPr>
              <a:t>РИЧИНА – </a:t>
            </a:r>
            <a:r>
              <a:rPr lang="ru-RU" sz="1800" b="1" dirty="0" err="1">
                <a:effectLst/>
                <a:latin typeface="+mn-lt"/>
              </a:rPr>
              <a:t>недостатній</a:t>
            </a:r>
            <a:r>
              <a:rPr lang="ru-RU" sz="1800" b="1" dirty="0">
                <a:effectLst/>
                <a:latin typeface="+mn-lt"/>
              </a:rPr>
              <a:t> </a:t>
            </a:r>
            <a:r>
              <a:rPr lang="ru-RU" sz="1800" b="1" dirty="0" err="1">
                <a:effectLst/>
                <a:latin typeface="+mn-lt"/>
              </a:rPr>
              <a:t>ступінь</a:t>
            </a:r>
            <a:r>
              <a:rPr lang="ru-RU" sz="1800" b="1" dirty="0">
                <a:effectLst/>
                <a:latin typeface="+mn-lt"/>
              </a:rPr>
              <a:t> </a:t>
            </a:r>
            <a:r>
              <a:rPr lang="ru-RU" sz="1800" b="1" dirty="0" err="1">
                <a:effectLst/>
                <a:latin typeface="+mn-lt"/>
              </a:rPr>
              <a:t>очищення</a:t>
            </a:r>
            <a:r>
              <a:rPr lang="ru-RU" sz="1800" b="1" dirty="0">
                <a:effectLst/>
                <a:latin typeface="+mn-lt"/>
              </a:rPr>
              <a:t> </a:t>
            </a:r>
            <a:r>
              <a:rPr lang="ru-RU" sz="1800" b="1" dirty="0" err="1">
                <a:effectLst/>
                <a:latin typeface="+mn-lt"/>
              </a:rPr>
              <a:t>стічних</a:t>
            </a:r>
            <a:r>
              <a:rPr lang="ru-RU" sz="1800" b="1" dirty="0">
                <a:effectLst/>
                <a:latin typeface="+mn-lt"/>
              </a:rPr>
              <a:t> вод </a:t>
            </a:r>
            <a:r>
              <a:rPr lang="ru-RU" sz="1800" b="1" dirty="0" err="1">
                <a:effectLst/>
                <a:latin typeface="+mn-lt"/>
              </a:rPr>
              <a:t>або</a:t>
            </a:r>
            <a:r>
              <a:rPr lang="ru-RU" sz="1800" b="1" dirty="0">
                <a:effectLst/>
                <a:latin typeface="+mn-lt"/>
              </a:rPr>
              <a:t> </a:t>
            </a:r>
            <a:r>
              <a:rPr lang="ru-RU" sz="1800" b="1" dirty="0" err="1">
                <a:effectLst/>
                <a:latin typeface="+mn-lt"/>
              </a:rPr>
              <a:t>взагалі</a:t>
            </a:r>
            <a:r>
              <a:rPr lang="ru-RU" sz="1800" b="1" dirty="0">
                <a:effectLst/>
                <a:latin typeface="+mn-lt"/>
              </a:rPr>
              <a:t> </a:t>
            </a:r>
            <a:r>
              <a:rPr lang="ru-RU" sz="1800" b="1" dirty="0" err="1">
                <a:effectLst/>
                <a:latin typeface="+mn-lt"/>
              </a:rPr>
              <a:t>відсутність</a:t>
            </a:r>
            <a:r>
              <a:rPr lang="ru-RU" sz="1800" b="1" dirty="0">
                <a:effectLst/>
                <a:latin typeface="+mn-lt"/>
              </a:rPr>
              <a:t> </a:t>
            </a:r>
            <a:r>
              <a:rPr lang="ru-RU" sz="1800" b="1" dirty="0" err="1">
                <a:effectLst/>
                <a:latin typeface="+mn-lt"/>
              </a:rPr>
              <a:t>каналізаційних</a:t>
            </a:r>
            <a:r>
              <a:rPr lang="ru-RU" sz="1800" b="1" dirty="0">
                <a:effectLst/>
                <a:latin typeface="+mn-lt"/>
              </a:rPr>
              <a:t> мереж та </a:t>
            </a:r>
            <a:r>
              <a:rPr lang="ru-RU" sz="1800" b="1" dirty="0" err="1">
                <a:effectLst/>
                <a:latin typeface="+mn-lt"/>
              </a:rPr>
              <a:t>каналізаційних</a:t>
            </a:r>
            <a:r>
              <a:rPr lang="ru-RU" sz="1800" b="1" dirty="0">
                <a:effectLst/>
                <a:latin typeface="+mn-lt"/>
              </a:rPr>
              <a:t> </a:t>
            </a:r>
            <a:r>
              <a:rPr lang="ru-RU" sz="1800" b="1" dirty="0" err="1">
                <a:effectLst/>
                <a:latin typeface="+mn-lt"/>
              </a:rPr>
              <a:t>очисних</a:t>
            </a:r>
            <a:r>
              <a:rPr lang="ru-RU" sz="1800" b="1" dirty="0">
                <a:effectLst/>
                <a:latin typeface="+mn-lt"/>
              </a:rPr>
              <a:t> </a:t>
            </a:r>
            <a:r>
              <a:rPr lang="ru-RU" sz="1800" b="1" dirty="0" err="1">
                <a:effectLst/>
                <a:latin typeface="+mn-lt"/>
              </a:rPr>
              <a:t>споруд</a:t>
            </a:r>
            <a:endParaRPr lang="ru-RU" sz="1800" b="1" dirty="0">
              <a:effectLst/>
              <a:latin typeface="+mn-lt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uk-UA" sz="1800" dirty="0">
              <a:latin typeface="+mn-lt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uk-UA" sz="1800" dirty="0">
              <a:latin typeface="+mn-lt"/>
            </a:endParaRPr>
          </a:p>
          <a:p>
            <a:pPr marL="0" indent="0" algn="ctr">
              <a:buNone/>
            </a:pPr>
            <a:r>
              <a:rPr lang="ru-RU" sz="1800" dirty="0" err="1">
                <a:latin typeface="+mn-lt"/>
              </a:rPr>
              <a:t>Органічне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забруднення</a:t>
            </a:r>
            <a:r>
              <a:rPr lang="ru-RU" sz="1800" dirty="0">
                <a:latin typeface="+mn-lt"/>
              </a:rPr>
              <a:t>        </a:t>
            </a:r>
            <a:r>
              <a:rPr lang="ru-RU" sz="1800" b="1" dirty="0" err="1">
                <a:latin typeface="+mn-lt"/>
              </a:rPr>
              <a:t>зміни</a:t>
            </a:r>
            <a:r>
              <a:rPr lang="ru-RU" sz="1800" b="1" dirty="0">
                <a:latin typeface="+mn-lt"/>
              </a:rPr>
              <a:t> </a:t>
            </a:r>
            <a:r>
              <a:rPr lang="ru-RU" sz="1800" b="1" dirty="0" err="1">
                <a:latin typeface="+mn-lt"/>
              </a:rPr>
              <a:t>кисневого</a:t>
            </a:r>
            <a:r>
              <a:rPr lang="ru-RU" sz="1800" b="1" dirty="0">
                <a:latin typeface="+mn-lt"/>
              </a:rPr>
              <a:t> балансу </a:t>
            </a:r>
            <a:r>
              <a:rPr lang="ru-RU" sz="1800" b="1" dirty="0" err="1">
                <a:latin typeface="+mn-lt"/>
              </a:rPr>
              <a:t>поверхневих</a:t>
            </a:r>
            <a:r>
              <a:rPr lang="ru-RU" sz="1800" b="1" dirty="0">
                <a:latin typeface="+mn-lt"/>
              </a:rPr>
              <a:t> вод   </a:t>
            </a:r>
          </a:p>
          <a:p>
            <a:pPr marL="0" indent="0" algn="ctr">
              <a:buNone/>
            </a:pPr>
            <a:r>
              <a:rPr lang="ru-RU" sz="1800" b="1" dirty="0" err="1">
                <a:latin typeface="+mn-lt"/>
              </a:rPr>
              <a:t>зміни</a:t>
            </a:r>
            <a:r>
              <a:rPr lang="ru-RU" sz="1800" b="1" dirty="0">
                <a:latin typeface="+mn-lt"/>
              </a:rPr>
              <a:t> видового складу </a:t>
            </a:r>
            <a:r>
              <a:rPr lang="ru-RU" sz="1800" b="1" dirty="0" err="1">
                <a:latin typeface="+mn-lt"/>
              </a:rPr>
              <a:t>гідробіонтів</a:t>
            </a:r>
            <a:r>
              <a:rPr lang="ru-RU" sz="1800" b="1" dirty="0">
                <a:latin typeface="+mn-lt"/>
              </a:rPr>
              <a:t> </a:t>
            </a:r>
            <a:r>
              <a:rPr lang="ru-RU" sz="1800" dirty="0">
                <a:latin typeface="+mn-lt"/>
              </a:rPr>
              <a:t>(</a:t>
            </a:r>
            <a:r>
              <a:rPr lang="ru-RU" sz="1800" dirty="0" err="1">
                <a:latin typeface="+mn-lt"/>
              </a:rPr>
              <a:t>або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їх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загибелі</a:t>
            </a:r>
            <a:r>
              <a:rPr lang="ru-RU" sz="1800" dirty="0">
                <a:latin typeface="+mn-lt"/>
              </a:rPr>
              <a:t>).</a:t>
            </a:r>
          </a:p>
          <a:p>
            <a:pPr marL="0" indent="0" algn="ctr">
              <a:buNone/>
            </a:pPr>
            <a:endParaRPr lang="uk-UA" sz="1800" dirty="0">
              <a:latin typeface="+mn-lt"/>
            </a:endParaRPr>
          </a:p>
          <a:p>
            <a:pPr marL="0" indent="0" algn="ctr">
              <a:buNone/>
            </a:pPr>
            <a:endParaRPr lang="uk-UA" sz="1800" dirty="0">
              <a:latin typeface="+mn-lt"/>
            </a:endParaRPr>
          </a:p>
          <a:p>
            <a:pPr marL="0" indent="0" algn="ctr">
              <a:spcAft>
                <a:spcPts val="600"/>
              </a:spcAft>
              <a:buNone/>
            </a:pPr>
            <a:r>
              <a:rPr lang="uk-UA" sz="1800" b="1" dirty="0">
                <a:solidFill>
                  <a:srgbClr val="C00000"/>
                </a:solidFill>
                <a:latin typeface="+mn-lt"/>
              </a:rPr>
              <a:t>Дифузні джерела: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sz="1800" b="1" dirty="0" err="1">
                <a:latin typeface="+mn-lt"/>
              </a:rPr>
              <a:t>Домогосподарства</a:t>
            </a:r>
            <a:r>
              <a:rPr lang="ru-RU" sz="1800" b="1" dirty="0">
                <a:latin typeface="+mn-lt"/>
              </a:rPr>
              <a:t> </a:t>
            </a:r>
            <a:r>
              <a:rPr lang="ru-RU" sz="1800" b="1" dirty="0" err="1">
                <a:latin typeface="+mn-lt"/>
              </a:rPr>
              <a:t>сільського</a:t>
            </a:r>
            <a:r>
              <a:rPr lang="ru-RU" sz="1800" b="1" dirty="0">
                <a:latin typeface="+mn-lt"/>
              </a:rPr>
              <a:t> </a:t>
            </a:r>
            <a:r>
              <a:rPr lang="ru-RU" sz="1800" b="1" dirty="0" err="1">
                <a:latin typeface="+mn-lt"/>
              </a:rPr>
              <a:t>населення</a:t>
            </a:r>
            <a:r>
              <a:rPr lang="ru-RU" sz="1800" dirty="0">
                <a:latin typeface="+mn-lt"/>
              </a:rPr>
              <a:t>, не </a:t>
            </a:r>
            <a:r>
              <a:rPr lang="ru-RU" sz="1800" dirty="0" err="1">
                <a:latin typeface="+mn-lt"/>
              </a:rPr>
              <a:t>підключені</a:t>
            </a:r>
            <a:r>
              <a:rPr lang="ru-RU" sz="1800" dirty="0">
                <a:latin typeface="+mn-lt"/>
              </a:rPr>
              <a:t> до </a:t>
            </a:r>
            <a:r>
              <a:rPr lang="ru-RU" sz="1800" dirty="0" err="1">
                <a:latin typeface="+mn-lt"/>
              </a:rPr>
              <a:t>каналізаційних</a:t>
            </a:r>
            <a:r>
              <a:rPr lang="ru-RU" sz="1800" dirty="0">
                <a:latin typeface="+mn-lt"/>
              </a:rPr>
              <a:t> мереж (ЕН </a:t>
            </a:r>
            <a:r>
              <a:rPr lang="en-US" sz="1800" dirty="0">
                <a:latin typeface="+mn-lt"/>
              </a:rPr>
              <a:t>&lt;2000)</a:t>
            </a:r>
            <a:r>
              <a:rPr lang="uk-UA" sz="1800" dirty="0">
                <a:latin typeface="+mn-lt"/>
              </a:rPr>
              <a:t> та частина міських агломерацій</a:t>
            </a:r>
            <a:r>
              <a:rPr lang="ru-RU" sz="1800" dirty="0">
                <a:latin typeface="+mn-lt"/>
              </a:rPr>
              <a:t>. </a:t>
            </a:r>
          </a:p>
          <a:p>
            <a:pPr marL="404813" indent="-404813">
              <a:spcAft>
                <a:spcPts val="600"/>
              </a:spcAft>
              <a:buNone/>
            </a:pPr>
            <a:r>
              <a:rPr lang="ru-RU" sz="1800" dirty="0">
                <a:latin typeface="+mn-lt"/>
              </a:rPr>
              <a:t>      Води </a:t>
            </a:r>
            <a:r>
              <a:rPr lang="ru-RU" sz="1800" dirty="0" err="1">
                <a:latin typeface="+mn-lt"/>
              </a:rPr>
              <a:t>відводяться</a:t>
            </a:r>
            <a:r>
              <a:rPr lang="ru-RU" sz="1800" dirty="0">
                <a:latin typeface="+mn-lt"/>
              </a:rPr>
              <a:t> у </a:t>
            </a:r>
            <a:r>
              <a:rPr lang="ru-RU" sz="1800" dirty="0" err="1">
                <a:latin typeface="+mn-lt"/>
              </a:rPr>
              <a:t>відстійники</a:t>
            </a:r>
            <a:r>
              <a:rPr lang="ru-RU" sz="1800" dirty="0">
                <a:latin typeface="+mn-lt"/>
              </a:rPr>
              <a:t>, </a:t>
            </a:r>
            <a:r>
              <a:rPr lang="ru-RU" sz="1800" dirty="0" err="1">
                <a:latin typeface="+mn-lt"/>
              </a:rPr>
              <a:t>вигріби-накопичувачі</a:t>
            </a:r>
            <a:r>
              <a:rPr lang="ru-RU" sz="1800" dirty="0">
                <a:latin typeface="+mn-lt"/>
              </a:rPr>
              <a:t>        </a:t>
            </a:r>
            <a:r>
              <a:rPr lang="ru-RU" sz="1800" dirty="0" err="1">
                <a:latin typeface="+mn-lt"/>
              </a:rPr>
              <a:t>забруднюючі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речовини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потрапляють</a:t>
            </a:r>
            <a:r>
              <a:rPr lang="ru-RU" sz="1800" dirty="0">
                <a:latin typeface="+mn-lt"/>
              </a:rPr>
              <a:t> у </a:t>
            </a:r>
            <a:r>
              <a:rPr lang="ru-RU" sz="1800" dirty="0" err="1">
                <a:latin typeface="+mn-lt"/>
              </a:rPr>
              <a:t>МПзВ</a:t>
            </a:r>
            <a:r>
              <a:rPr lang="ru-RU" sz="1800" dirty="0">
                <a:latin typeface="+mn-lt"/>
              </a:rPr>
              <a:t> і </a:t>
            </a:r>
            <a:r>
              <a:rPr lang="ru-RU" sz="1800" dirty="0" err="1">
                <a:latin typeface="+mn-lt"/>
              </a:rPr>
              <a:t>транспортуються</a:t>
            </a:r>
            <a:r>
              <a:rPr lang="ru-RU" sz="1800" dirty="0">
                <a:latin typeface="+mn-lt"/>
              </a:rPr>
              <a:t> у МПВ</a:t>
            </a:r>
            <a:r>
              <a:rPr lang="ru-RU" sz="1800" dirty="0">
                <a:effectLst/>
                <a:latin typeface="+mn-lt"/>
              </a:rPr>
              <a:t>. </a:t>
            </a:r>
            <a:endParaRPr lang="ru-RU" sz="1800" dirty="0">
              <a:latin typeface="+mn-lt"/>
            </a:endParaRPr>
          </a:p>
          <a:p>
            <a:endParaRPr lang="ru-RU" sz="1800" dirty="0">
              <a:effectLst/>
              <a:latin typeface="+mn-lt"/>
            </a:endParaRPr>
          </a:p>
          <a:p>
            <a:endParaRPr lang="uk-UA" sz="1800" dirty="0">
              <a:latin typeface="+mn-lt"/>
            </a:endParaRPr>
          </a:p>
          <a:p>
            <a:endParaRPr lang="uk-UA" sz="1800" dirty="0">
              <a:latin typeface="+mn-lt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990A8E6-CCBE-4DD8-B9D8-310B054FAE60}"/>
              </a:ext>
            </a:extLst>
          </p:cNvPr>
          <p:cNvCxnSpPr>
            <a:cxnSpLocks/>
          </p:cNvCxnSpPr>
          <p:nvPr/>
        </p:nvCxnSpPr>
        <p:spPr>
          <a:xfrm>
            <a:off x="6308137" y="5564157"/>
            <a:ext cx="40007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70C6A64-54A3-4C60-297B-66C3C6A42D5F}"/>
              </a:ext>
            </a:extLst>
          </p:cNvPr>
          <p:cNvCxnSpPr>
            <a:cxnSpLocks/>
          </p:cNvCxnSpPr>
          <p:nvPr/>
        </p:nvCxnSpPr>
        <p:spPr>
          <a:xfrm>
            <a:off x="3173966" y="3163421"/>
            <a:ext cx="40007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E70F80A-98FA-D110-04FF-CABBEAEE8821}"/>
              </a:ext>
            </a:extLst>
          </p:cNvPr>
          <p:cNvCxnSpPr>
            <a:cxnSpLocks/>
          </p:cNvCxnSpPr>
          <p:nvPr/>
        </p:nvCxnSpPr>
        <p:spPr>
          <a:xfrm>
            <a:off x="1145128" y="3553919"/>
            <a:ext cx="40007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74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770" y="1126666"/>
            <a:ext cx="8380460" cy="576000"/>
          </a:xfrm>
        </p:spPr>
        <p:txBody>
          <a:bodyPr>
            <a:normAutofit/>
          </a:bodyPr>
          <a:lstStyle/>
          <a:p>
            <a:pPr algn="ctr"/>
            <a:r>
              <a:rPr lang="uk-UA" sz="2000" b="1" dirty="0">
                <a:latin typeface="+mn-lt"/>
              </a:rPr>
              <a:t>Забруднення органічними речовинами </a:t>
            </a:r>
            <a:endParaRPr lang="fr-FR" sz="2000" b="1" dirty="0">
              <a:latin typeface="+mn-lt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381770" y="1702666"/>
            <a:ext cx="8225335" cy="469813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uk-UA" sz="1800" b="1" dirty="0">
                <a:solidFill>
                  <a:srgbClr val="C00000"/>
                </a:solidFill>
                <a:latin typeface="+mn-lt"/>
              </a:rPr>
              <a:t>Точкові джерела</a:t>
            </a:r>
            <a:r>
              <a:rPr lang="en-US" sz="18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800" dirty="0">
                <a:latin typeface="+mn-lt"/>
              </a:rPr>
              <a:t>–</a:t>
            </a:r>
            <a:r>
              <a:rPr lang="uk-UA" sz="1800" dirty="0">
                <a:latin typeface="+mn-lt"/>
              </a:rPr>
              <a:t> надходження стічних вод </a:t>
            </a:r>
            <a:r>
              <a:rPr lang="ru-RU" sz="1800" dirty="0">
                <a:latin typeface="+mn-lt"/>
              </a:rPr>
              <a:t>у </a:t>
            </a:r>
            <a:r>
              <a:rPr lang="ru-RU" sz="1800" dirty="0" err="1">
                <a:latin typeface="+mn-lt"/>
              </a:rPr>
              <a:t>поверхневі</a:t>
            </a:r>
            <a:r>
              <a:rPr lang="ru-RU" sz="1800" dirty="0">
                <a:latin typeface="+mn-lt"/>
              </a:rPr>
              <a:t> води.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800" dirty="0">
              <a:latin typeface="+mn-lt"/>
            </a:endParaRPr>
          </a:p>
          <a:p>
            <a:pPr marL="668338" indent="-307975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sz="1800" b="1" dirty="0" err="1">
                <a:latin typeface="+mn-lt"/>
              </a:rPr>
              <a:t>Житлово-комунальне</a:t>
            </a:r>
            <a:r>
              <a:rPr lang="ru-RU" sz="1800" b="1" dirty="0">
                <a:latin typeface="+mn-lt"/>
              </a:rPr>
              <a:t> </a:t>
            </a:r>
            <a:r>
              <a:rPr lang="ru-RU" sz="1800" b="1" dirty="0" err="1">
                <a:latin typeface="+mn-lt"/>
              </a:rPr>
              <a:t>господарство</a:t>
            </a:r>
            <a:r>
              <a:rPr lang="ru-RU" sz="1800" b="1" dirty="0">
                <a:latin typeface="+mn-lt"/>
              </a:rPr>
              <a:t>:</a:t>
            </a:r>
          </a:p>
          <a:p>
            <a:pPr marL="360363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uk-UA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Домінуючу частину забруднення органічними речовинами генерують великі міста з населенням понад 100 тис. </a:t>
            </a:r>
            <a:r>
              <a:rPr lang="uk-UA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чол</a:t>
            </a:r>
            <a:r>
              <a:rPr lang="uk-UA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(Кам'янець-Подільський, Івано-Франківськ, Тернопіль). </a:t>
            </a:r>
          </a:p>
          <a:p>
            <a:pPr marL="360363" indent="0">
              <a:spcBef>
                <a:spcPts val="0"/>
              </a:spcBef>
              <a:spcAft>
                <a:spcPts val="600"/>
              </a:spcAft>
              <a:buNone/>
            </a:pPr>
            <a:endParaRPr lang="ru-RU" sz="1800" b="1" dirty="0">
              <a:solidFill>
                <a:srgbClr val="C00000"/>
              </a:solidFill>
              <a:latin typeface="+mn-lt"/>
            </a:endParaRPr>
          </a:p>
          <a:p>
            <a:pPr marL="668338" indent="-307975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1800" b="1" dirty="0" err="1">
                <a:latin typeface="+mn-lt"/>
              </a:rPr>
              <a:t>Промисловість</a:t>
            </a:r>
            <a:r>
              <a:rPr lang="ru-RU" sz="1800" b="1" dirty="0">
                <a:latin typeface="+mn-lt"/>
              </a:rPr>
              <a:t>:</a:t>
            </a:r>
          </a:p>
          <a:p>
            <a:pPr marL="360363" indent="0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C00000"/>
                </a:solidFill>
                <a:latin typeface="+mn-lt"/>
              </a:rPr>
              <a:t>     </a:t>
            </a:r>
            <a:r>
              <a:rPr lang="ru-RU" sz="1800" b="1" dirty="0" err="1">
                <a:solidFill>
                  <a:srgbClr val="C00000"/>
                </a:solidFill>
                <a:latin typeface="+mn-lt"/>
              </a:rPr>
              <a:t>Підприємства</a:t>
            </a:r>
            <a:r>
              <a:rPr lang="ru-RU" sz="18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latin typeface="+mn-lt"/>
              </a:rPr>
              <a:t>енергетичної</a:t>
            </a:r>
            <a:r>
              <a:rPr lang="ru-RU" sz="1800" b="1" dirty="0">
                <a:solidFill>
                  <a:srgbClr val="C00000"/>
                </a:solidFill>
                <a:latin typeface="+mn-lt"/>
              </a:rPr>
              <a:t>, </a:t>
            </a:r>
            <a:r>
              <a:rPr lang="ru-RU" sz="1800" b="1" dirty="0" err="1">
                <a:solidFill>
                  <a:srgbClr val="C00000"/>
                </a:solidFill>
                <a:latin typeface="+mn-lt"/>
              </a:rPr>
              <a:t>хімічної</a:t>
            </a:r>
            <a:r>
              <a:rPr lang="ru-RU" sz="1800" b="1" dirty="0">
                <a:solidFill>
                  <a:srgbClr val="C00000"/>
                </a:solidFill>
                <a:latin typeface="+mn-lt"/>
              </a:rPr>
              <a:t>, </a:t>
            </a:r>
            <a:r>
              <a:rPr lang="ru-RU" sz="1800" b="1" dirty="0" err="1">
                <a:solidFill>
                  <a:srgbClr val="C00000"/>
                </a:solidFill>
                <a:latin typeface="+mn-lt"/>
              </a:rPr>
              <a:t>нафтохімічної</a:t>
            </a:r>
            <a:r>
              <a:rPr lang="ru-RU" sz="1800" b="1" dirty="0">
                <a:solidFill>
                  <a:srgbClr val="C00000"/>
                </a:solidFill>
                <a:latin typeface="+mn-lt"/>
              </a:rPr>
              <a:t> та </a:t>
            </a:r>
            <a:r>
              <a:rPr lang="ru-RU" sz="1800" b="1" dirty="0" err="1">
                <a:solidFill>
                  <a:srgbClr val="C00000"/>
                </a:solidFill>
                <a:latin typeface="+mn-lt"/>
              </a:rPr>
              <a:t>харчової</a:t>
            </a:r>
            <a:r>
              <a:rPr lang="ru-RU" sz="18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latin typeface="+mn-lt"/>
              </a:rPr>
              <a:t>промисловості</a:t>
            </a:r>
            <a:r>
              <a:rPr lang="ru-RU" sz="1800" b="1" dirty="0">
                <a:solidFill>
                  <a:srgbClr val="C00000"/>
                </a:solidFill>
                <a:latin typeface="+mn-lt"/>
              </a:rPr>
              <a:t>.</a:t>
            </a:r>
          </a:p>
          <a:p>
            <a:pPr marL="360363" indent="0">
              <a:spcBef>
                <a:spcPts val="0"/>
              </a:spcBef>
              <a:buNone/>
            </a:pPr>
            <a:endParaRPr lang="ru-RU" sz="1800" b="1" dirty="0">
              <a:latin typeface="+mn-lt"/>
            </a:endParaRPr>
          </a:p>
          <a:p>
            <a:pPr marL="360363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800" dirty="0" err="1">
                <a:latin typeface="+mn-lt"/>
              </a:rPr>
              <a:t>Найбільшого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навантаження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зазнають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річки</a:t>
            </a:r>
            <a:r>
              <a:rPr lang="ru-RU" sz="1800" dirty="0">
                <a:latin typeface="+mn-lt"/>
              </a:rPr>
              <a:t> </a:t>
            </a:r>
            <a:r>
              <a:rPr lang="ru-RU" sz="1800" b="1" dirty="0" err="1">
                <a:latin typeface="+mn-lt"/>
              </a:rPr>
              <a:t>Дністер</a:t>
            </a:r>
            <a:r>
              <a:rPr lang="ru-RU" sz="1800" b="1" dirty="0">
                <a:latin typeface="+mn-lt"/>
              </a:rPr>
              <a:t>, </a:t>
            </a:r>
            <a:r>
              <a:rPr lang="ru-RU" sz="1800" b="1" dirty="0" err="1">
                <a:latin typeface="+mn-lt"/>
              </a:rPr>
              <a:t>Бистриця</a:t>
            </a:r>
            <a:r>
              <a:rPr lang="ru-RU" sz="1800" b="1" dirty="0">
                <a:latin typeface="+mn-lt"/>
              </a:rPr>
              <a:t>, </a:t>
            </a:r>
            <a:r>
              <a:rPr lang="ru-RU" sz="1800" b="1" dirty="0" err="1">
                <a:latin typeface="+mn-lt"/>
              </a:rPr>
              <a:t>Серет</a:t>
            </a:r>
            <a:r>
              <a:rPr lang="ru-RU" sz="1800" b="1" dirty="0">
                <a:latin typeface="+mn-lt"/>
              </a:rPr>
              <a:t>.</a:t>
            </a:r>
            <a:endParaRPr lang="ru-RU" sz="1800" dirty="0">
              <a:latin typeface="+mn-lt"/>
            </a:endParaRPr>
          </a:p>
          <a:p>
            <a:pPr marL="722313" indent="-300038"/>
            <a:endParaRPr lang="ru-RU" sz="1800" dirty="0">
              <a:latin typeface="+mn-lt"/>
            </a:endParaRPr>
          </a:p>
          <a:p>
            <a:endParaRPr lang="uk-UA" sz="1800" dirty="0">
              <a:latin typeface="+mn-lt"/>
            </a:endParaRPr>
          </a:p>
          <a:p>
            <a:endParaRPr lang="uk-UA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3554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EDEA6-AB1C-2CFA-6BEE-989C8F09A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1115696"/>
            <a:ext cx="8100000" cy="57600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err="1">
                <a:latin typeface="+mn-lt"/>
              </a:rPr>
              <a:t>Забруднення</a:t>
            </a:r>
            <a:r>
              <a:rPr lang="ru-RU" sz="1800" b="1" dirty="0">
                <a:latin typeface="+mn-lt"/>
              </a:rPr>
              <a:t> </a:t>
            </a:r>
            <a:r>
              <a:rPr lang="ru-RU" sz="1800" b="1" dirty="0" err="1">
                <a:latin typeface="+mn-lt"/>
              </a:rPr>
              <a:t>біогенними</a:t>
            </a:r>
            <a:r>
              <a:rPr lang="ru-RU" sz="1800" b="1" dirty="0">
                <a:latin typeface="+mn-lt"/>
              </a:rPr>
              <a:t> </a:t>
            </a:r>
            <a:r>
              <a:rPr lang="ru-RU" sz="1800" b="1" dirty="0" err="1">
                <a:latin typeface="+mn-lt"/>
              </a:rPr>
              <a:t>речовинами</a:t>
            </a:r>
            <a:r>
              <a:rPr lang="ru-RU" sz="1800" b="1" dirty="0">
                <a:latin typeface="+mn-lt"/>
              </a:rPr>
              <a:t>      </a:t>
            </a:r>
            <a:r>
              <a:rPr lang="ru-RU" sz="1800" b="1" dirty="0" err="1">
                <a:solidFill>
                  <a:srgbClr val="C00000"/>
                </a:solidFill>
                <a:latin typeface="+mn-lt"/>
              </a:rPr>
              <a:t>евтрофікація</a:t>
            </a:r>
            <a:r>
              <a:rPr lang="ru-RU" sz="1800" b="1" dirty="0">
                <a:solidFill>
                  <a:srgbClr val="C00000"/>
                </a:solidFill>
                <a:latin typeface="+mn-lt"/>
              </a:rPr>
              <a:t> МПВ</a:t>
            </a:r>
            <a:endParaRPr lang="en-UA" sz="1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12B014-F727-86D2-4438-D4C51C8DCE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805" y="1675361"/>
            <a:ext cx="8626414" cy="46809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err="1">
                <a:solidFill>
                  <a:srgbClr val="C00000"/>
                </a:solidFill>
                <a:latin typeface="Arial" panose="020B0604020202020204" pitchFamily="34" charset="0"/>
              </a:rPr>
              <a:t>Д</a:t>
            </a:r>
            <a:r>
              <a:rPr lang="ru-RU" sz="1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ифузні</a:t>
            </a:r>
            <a:r>
              <a:rPr lang="ru-RU" sz="1800" b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джерел</a:t>
            </a:r>
            <a:r>
              <a:rPr lang="ru-RU" sz="1800" b="1" dirty="0" err="1">
                <a:solidFill>
                  <a:srgbClr val="C00000"/>
                </a:solidFill>
                <a:latin typeface="Arial" panose="020B0604020202020204" pitchFamily="34" charset="0"/>
              </a:rPr>
              <a:t>а</a:t>
            </a:r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ru-RU" sz="1800" dirty="0">
                <a:latin typeface="Arial" panose="020B0604020202020204" pitchFamily="34" charset="0"/>
              </a:rPr>
              <a:t>– </a:t>
            </a:r>
            <a:r>
              <a:rPr lang="ru-RU" sz="1800" dirty="0" err="1">
                <a:latin typeface="Arial" panose="020B0604020202020204" pitchFamily="34" charset="0"/>
              </a:rPr>
              <a:t>сільськогосподарське</a:t>
            </a:r>
            <a:r>
              <a:rPr lang="ru-RU" sz="1800" dirty="0">
                <a:latin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</a:rPr>
              <a:t>виробництво</a:t>
            </a:r>
            <a:r>
              <a:rPr lang="ru-RU" sz="1800" dirty="0">
                <a:latin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ru-RU" sz="1800" dirty="0">
                <a:latin typeface="Arial" panose="020B0604020202020204" pitchFamily="34" charset="0"/>
              </a:rPr>
              <a:t>(</a:t>
            </a:r>
            <a:r>
              <a:rPr lang="ru-RU" sz="1800" dirty="0" err="1">
                <a:latin typeface="Arial" panose="020B0604020202020204" pitchFamily="34" charset="0"/>
              </a:rPr>
              <a:t>застосування</a:t>
            </a:r>
            <a:r>
              <a:rPr lang="ru-RU" sz="1800" dirty="0">
                <a:latin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</a:rPr>
              <a:t>мінеральних</a:t>
            </a:r>
            <a:r>
              <a:rPr lang="ru-RU" sz="1800" dirty="0">
                <a:latin typeface="Arial" panose="020B0604020202020204" pitchFamily="34" charset="0"/>
              </a:rPr>
              <a:t> добрив, гною).</a:t>
            </a:r>
          </a:p>
          <a:p>
            <a:pPr marL="0" indent="0" algn="ctr">
              <a:buNone/>
            </a:pPr>
            <a:endParaRPr lang="ru-RU" sz="1800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800" dirty="0" err="1">
                <a:latin typeface="Arial" panose="020B0604020202020204" pitchFamily="34" charset="0"/>
              </a:rPr>
              <a:t>З</a:t>
            </a:r>
            <a:r>
              <a:rPr lang="ru-RU" sz="1800" dirty="0" err="1">
                <a:effectLst/>
                <a:latin typeface="Arial" panose="020B0604020202020204" pitchFamily="34" charset="0"/>
              </a:rPr>
              <a:t>мив</a:t>
            </a:r>
            <a:r>
              <a:rPr lang="ru-RU" sz="1800" dirty="0">
                <a:effectLst/>
                <a:latin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</a:rPr>
              <a:t>речовин</a:t>
            </a:r>
            <a:r>
              <a:rPr lang="ru-RU" sz="1800" dirty="0">
                <a:effectLst/>
                <a:latin typeface="Arial" panose="020B0604020202020204" pitchFamily="34" charset="0"/>
              </a:rPr>
              <a:t> з </a:t>
            </a:r>
            <a:r>
              <a:rPr lang="ru-RU" sz="1800" dirty="0" err="1">
                <a:effectLst/>
                <a:latin typeface="Arial" panose="020B0604020202020204" pitchFamily="34" charset="0"/>
              </a:rPr>
              <a:t>поверхні</a:t>
            </a:r>
            <a:r>
              <a:rPr lang="ru-RU" sz="1800" dirty="0">
                <a:effectLst/>
                <a:latin typeface="Arial" panose="020B0604020202020204" pitchFamily="34" charset="0"/>
              </a:rPr>
              <a:t> </a:t>
            </a:r>
            <a:r>
              <a:rPr lang="uk-UA" sz="1800" dirty="0">
                <a:latin typeface="Arial" panose="020B0604020202020204" pitchFamily="34" charset="0"/>
              </a:rPr>
              <a:t>водозбору (</a:t>
            </a:r>
            <a:r>
              <a:rPr lang="ru-RU" sz="1800" dirty="0" err="1">
                <a:effectLst/>
                <a:latin typeface="Arial" panose="020B0604020202020204" pitchFamily="34" charset="0"/>
              </a:rPr>
              <a:t>обумовлений</a:t>
            </a:r>
            <a:r>
              <a:rPr lang="ru-RU" sz="1800" dirty="0">
                <a:effectLst/>
                <a:latin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природними</a:t>
            </a:r>
            <a:r>
              <a:rPr lang="ru-RU" sz="1800" b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та </a:t>
            </a:r>
            <a:r>
              <a:rPr lang="ru-RU" sz="1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антропогенними</a:t>
            </a:r>
            <a:r>
              <a:rPr lang="ru-RU" sz="1800" b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</a:rPr>
              <a:t>факторами):</a:t>
            </a:r>
            <a:endParaRPr lang="ru-RU" sz="1600" dirty="0">
              <a:effectLst/>
              <a:latin typeface="Arial" panose="020B0604020202020204" pitchFamily="34" charset="0"/>
            </a:endParaRPr>
          </a:p>
          <a:p>
            <a:pPr marL="622300" indent="-263525">
              <a:buFont typeface="System Font Regular"/>
              <a:buChar char="-"/>
            </a:pPr>
            <a:r>
              <a:rPr lang="ru-RU" sz="1700" i="1" dirty="0">
                <a:effectLst/>
                <a:latin typeface="Arial" panose="020B0604020202020204" pitchFamily="34" charset="0"/>
              </a:rPr>
              <a:t>з </a:t>
            </a:r>
            <a:r>
              <a:rPr lang="ru-RU" sz="1700" i="1" dirty="0" err="1">
                <a:effectLst/>
                <a:latin typeface="Arial" panose="020B0604020202020204" pitchFamily="34" charset="0"/>
              </a:rPr>
              <a:t>сільськогосподарських</a:t>
            </a:r>
            <a:r>
              <a:rPr lang="ru-RU" sz="1700" i="1" dirty="0">
                <a:effectLst/>
                <a:latin typeface="Arial" panose="020B0604020202020204" pitchFamily="34" charset="0"/>
              </a:rPr>
              <a:t> </a:t>
            </a:r>
            <a:r>
              <a:rPr lang="ru-RU" sz="1700" i="1" dirty="0" err="1">
                <a:effectLst/>
                <a:latin typeface="Arial" panose="020B0604020202020204" pitchFamily="34" charset="0"/>
              </a:rPr>
              <a:t>угідь</a:t>
            </a:r>
            <a:r>
              <a:rPr lang="ru-RU" sz="1700" i="1" dirty="0">
                <a:effectLst/>
                <a:latin typeface="Arial" panose="020B0604020202020204" pitchFamily="34" charset="0"/>
              </a:rPr>
              <a:t> та </a:t>
            </a:r>
            <a:r>
              <a:rPr lang="ru-RU" sz="1700" i="1" dirty="0" err="1">
                <a:effectLst/>
                <a:latin typeface="Arial" panose="020B0604020202020204" pitchFamily="34" charset="0"/>
              </a:rPr>
              <a:t>меліорованих</a:t>
            </a:r>
            <a:r>
              <a:rPr lang="ru-RU" sz="1700" i="1" dirty="0">
                <a:effectLst/>
                <a:latin typeface="Arial" panose="020B0604020202020204" pitchFamily="34" charset="0"/>
              </a:rPr>
              <a:t> земель; </a:t>
            </a:r>
          </a:p>
          <a:p>
            <a:pPr marL="622300" indent="-263525">
              <a:buFont typeface="System Font Regular"/>
              <a:buChar char="-"/>
            </a:pPr>
            <a:r>
              <a:rPr lang="ru-RU" sz="1700" i="1" dirty="0" err="1">
                <a:effectLst/>
                <a:latin typeface="Arial" panose="020B0604020202020204" pitchFamily="34" charset="0"/>
              </a:rPr>
              <a:t>урбанізований</a:t>
            </a:r>
            <a:r>
              <a:rPr lang="ru-RU" sz="1700" i="1" dirty="0">
                <a:effectLst/>
                <a:latin typeface="Arial" panose="020B0604020202020204" pitchFamily="34" charset="0"/>
              </a:rPr>
              <a:t> </a:t>
            </a:r>
            <a:r>
              <a:rPr lang="ru-RU" sz="1700" i="1" dirty="0" err="1">
                <a:effectLst/>
                <a:latin typeface="Arial" panose="020B0604020202020204" pitchFamily="34" charset="0"/>
              </a:rPr>
              <a:t>стік</a:t>
            </a:r>
            <a:r>
              <a:rPr lang="ru-RU" sz="1700" i="1" dirty="0">
                <a:effectLst/>
                <a:latin typeface="Arial" panose="020B0604020202020204" pitchFamily="34" charset="0"/>
              </a:rPr>
              <a:t> з </a:t>
            </a:r>
            <a:r>
              <a:rPr lang="ru-RU" sz="1700" i="1" dirty="0" err="1">
                <a:effectLst/>
                <a:latin typeface="Arial" panose="020B0604020202020204" pitchFamily="34" charset="0"/>
              </a:rPr>
              <a:t>територій</a:t>
            </a:r>
            <a:r>
              <a:rPr lang="ru-RU" sz="1700" i="1" dirty="0">
                <a:effectLst/>
                <a:latin typeface="Arial" panose="020B0604020202020204" pitchFamily="34" charset="0"/>
              </a:rPr>
              <a:t> </a:t>
            </a:r>
            <a:r>
              <a:rPr lang="ru-RU" sz="1700" i="1" dirty="0" err="1">
                <a:effectLst/>
                <a:latin typeface="Arial" panose="020B0604020202020204" pitchFamily="34" charset="0"/>
              </a:rPr>
              <a:t>населених</a:t>
            </a:r>
            <a:r>
              <a:rPr lang="ru-RU" sz="1700" i="1" dirty="0">
                <a:effectLst/>
                <a:latin typeface="Arial" panose="020B0604020202020204" pitchFamily="34" charset="0"/>
              </a:rPr>
              <a:t> </a:t>
            </a:r>
            <a:r>
              <a:rPr lang="ru-RU" sz="1700" i="1" dirty="0" err="1">
                <a:effectLst/>
                <a:latin typeface="Arial" panose="020B0604020202020204" pitchFamily="34" charset="0"/>
              </a:rPr>
              <a:t>пунктів</a:t>
            </a:r>
            <a:r>
              <a:rPr lang="ru-RU" sz="1700" i="1" dirty="0">
                <a:effectLst/>
                <a:latin typeface="Arial" panose="020B0604020202020204" pitchFamily="34" charset="0"/>
              </a:rPr>
              <a:t>; </a:t>
            </a:r>
          </a:p>
          <a:p>
            <a:pPr marL="622300" indent="-263525">
              <a:buFont typeface="System Font Regular"/>
              <a:buChar char="-"/>
            </a:pPr>
            <a:r>
              <a:rPr lang="ru-RU" sz="1700" i="1" dirty="0" err="1">
                <a:effectLst/>
                <a:latin typeface="Arial" panose="020B0604020202020204" pitchFamily="34" charset="0"/>
              </a:rPr>
              <a:t>стік</a:t>
            </a:r>
            <a:r>
              <a:rPr lang="ru-RU" sz="1700" i="1" dirty="0">
                <a:effectLst/>
                <a:latin typeface="Arial" panose="020B0604020202020204" pitchFamily="34" charset="0"/>
              </a:rPr>
              <a:t> з </a:t>
            </a:r>
            <a:r>
              <a:rPr lang="ru-RU" sz="1700" i="1" dirty="0" err="1">
                <a:effectLst/>
                <a:latin typeface="Arial" panose="020B0604020202020204" pitchFamily="34" charset="0"/>
              </a:rPr>
              <a:t>промислових</a:t>
            </a:r>
            <a:r>
              <a:rPr lang="ru-RU" sz="1700" i="1" dirty="0">
                <a:effectLst/>
                <a:latin typeface="Arial" panose="020B0604020202020204" pitchFamily="34" charset="0"/>
              </a:rPr>
              <a:t> площадок; </a:t>
            </a:r>
          </a:p>
          <a:p>
            <a:pPr marL="622300" indent="-263525">
              <a:buFont typeface="System Font Regular"/>
              <a:buChar char="-"/>
            </a:pPr>
            <a:r>
              <a:rPr lang="ru-RU" sz="1700" i="1" dirty="0" err="1">
                <a:effectLst/>
                <a:latin typeface="Arial" panose="020B0604020202020204" pitchFamily="34" charset="0"/>
              </a:rPr>
              <a:t>стік</a:t>
            </a:r>
            <a:r>
              <a:rPr lang="ru-RU" sz="1700" i="1" dirty="0">
                <a:effectLst/>
                <a:latin typeface="Arial" panose="020B0604020202020204" pitchFamily="34" charset="0"/>
              </a:rPr>
              <a:t> з </a:t>
            </a:r>
            <a:r>
              <a:rPr lang="ru-RU" sz="1700" i="1" dirty="0" err="1">
                <a:effectLst/>
                <a:latin typeface="Arial" panose="020B0604020202020204" pitchFamily="34" charset="0"/>
              </a:rPr>
              <a:t>територій</a:t>
            </a:r>
            <a:r>
              <a:rPr lang="ru-RU" sz="1700" i="1" dirty="0">
                <a:effectLst/>
                <a:latin typeface="Arial" panose="020B0604020202020204" pitchFamily="34" charset="0"/>
              </a:rPr>
              <a:t> </a:t>
            </a:r>
            <a:r>
              <a:rPr lang="ru-RU" sz="1700" i="1" dirty="0" err="1">
                <a:effectLst/>
                <a:latin typeface="Arial" panose="020B0604020202020204" pitchFamily="34" charset="0"/>
              </a:rPr>
              <a:t>сільських</a:t>
            </a:r>
            <a:r>
              <a:rPr lang="ru-RU" sz="1700" i="1" dirty="0">
                <a:effectLst/>
                <a:latin typeface="Arial" panose="020B0604020202020204" pitchFamily="34" charset="0"/>
              </a:rPr>
              <a:t> </a:t>
            </a:r>
            <a:r>
              <a:rPr lang="ru-RU" sz="1700" i="1" dirty="0" err="1">
                <a:effectLst/>
                <a:latin typeface="Arial" panose="020B0604020202020204" pitchFamily="34" charset="0"/>
              </a:rPr>
              <a:t>населених</a:t>
            </a:r>
            <a:r>
              <a:rPr lang="ru-RU" sz="1700" i="1" dirty="0">
                <a:effectLst/>
                <a:latin typeface="Arial" panose="020B0604020202020204" pitchFamily="34" charset="0"/>
              </a:rPr>
              <a:t> </a:t>
            </a:r>
            <a:r>
              <a:rPr lang="ru-RU" sz="1700" i="1" dirty="0" err="1">
                <a:effectLst/>
                <a:latin typeface="Arial" panose="020B0604020202020204" pitchFamily="34" charset="0"/>
              </a:rPr>
              <a:t>пунктів</a:t>
            </a:r>
            <a:r>
              <a:rPr lang="ru-RU" sz="1700" i="1" dirty="0">
                <a:effectLst/>
                <a:latin typeface="Arial" panose="020B0604020202020204" pitchFamily="34" charset="0"/>
              </a:rPr>
              <a:t> та </a:t>
            </a:r>
            <a:r>
              <a:rPr lang="ru-RU" sz="1700" i="1" dirty="0" err="1">
                <a:effectLst/>
                <a:latin typeface="Arial" panose="020B0604020202020204" pitchFamily="34" charset="0"/>
              </a:rPr>
              <a:t>тваринних</a:t>
            </a:r>
            <a:r>
              <a:rPr lang="ru-RU" sz="1700" i="1" dirty="0">
                <a:effectLst/>
                <a:latin typeface="Arial" panose="020B0604020202020204" pitchFamily="34" charset="0"/>
              </a:rPr>
              <a:t> </a:t>
            </a:r>
            <a:r>
              <a:rPr lang="ru-RU" sz="1700" i="1" dirty="0" err="1">
                <a:effectLst/>
                <a:latin typeface="Arial" panose="020B0604020202020204" pitchFamily="34" charset="0"/>
              </a:rPr>
              <a:t>комплексів</a:t>
            </a:r>
            <a:r>
              <a:rPr lang="ru-RU" sz="1700" i="1" dirty="0">
                <a:effectLst/>
                <a:latin typeface="Arial" panose="020B0604020202020204" pitchFamily="34" charset="0"/>
              </a:rPr>
              <a:t>.</a:t>
            </a:r>
          </a:p>
          <a:p>
            <a:pPr marL="501650" indent="0">
              <a:buNone/>
            </a:pPr>
            <a:endParaRPr lang="ru-RU" sz="1600" b="1" dirty="0">
              <a:effectLst/>
              <a:latin typeface="Helvetica" pitchFamily="2" charset="0"/>
            </a:endParaRPr>
          </a:p>
          <a:p>
            <a:pPr marL="0" indent="0" algn="ctr">
              <a:buNone/>
            </a:pPr>
            <a:r>
              <a:rPr lang="ru-RU" sz="1800" b="1" dirty="0" err="1">
                <a:solidFill>
                  <a:srgbClr val="C00000"/>
                </a:solidFill>
                <a:latin typeface="Arial" panose="020B0604020202020204" pitchFamily="34" charset="0"/>
              </a:rPr>
              <a:t>Т</a:t>
            </a:r>
            <a:r>
              <a:rPr lang="ru-RU" sz="1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очкові</a:t>
            </a:r>
            <a:r>
              <a:rPr lang="ru-RU" sz="1800" b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джерел</a:t>
            </a:r>
            <a:r>
              <a:rPr lang="ru-RU" sz="1800" b="1" dirty="0" err="1">
                <a:solidFill>
                  <a:srgbClr val="C00000"/>
                </a:solidFill>
                <a:latin typeface="Arial" panose="020B0604020202020204" pitchFamily="34" charset="0"/>
              </a:rPr>
              <a:t>а</a:t>
            </a:r>
            <a:endParaRPr lang="ru-RU" sz="1800" b="1" dirty="0">
              <a:latin typeface="Arial" panose="020B0604020202020204" pitchFamily="34" charset="0"/>
            </a:endParaRPr>
          </a:p>
          <a:p>
            <a:pPr marL="755650" indent="-271463">
              <a:buFont typeface="Courier New" panose="02070309020205020404" pitchFamily="49" charset="0"/>
              <a:buChar char="o"/>
            </a:pPr>
            <a:r>
              <a:rPr lang="ru-RU" sz="1800" dirty="0" err="1">
                <a:latin typeface="Arial" panose="020B0604020202020204" pitchFamily="34" charset="0"/>
              </a:rPr>
              <a:t>житлово-комунальне</a:t>
            </a:r>
            <a:r>
              <a:rPr lang="ru-RU" sz="1800" dirty="0">
                <a:latin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</a:rPr>
              <a:t>господарство</a:t>
            </a:r>
            <a:r>
              <a:rPr lang="ru-RU" sz="1800" dirty="0">
                <a:latin typeface="Arial" panose="020B0604020202020204" pitchFamily="34" charset="0"/>
              </a:rPr>
              <a:t> (</a:t>
            </a:r>
            <a:r>
              <a:rPr lang="ru-RU" sz="1800" dirty="0" err="1">
                <a:effectLst/>
                <a:latin typeface="Arial" panose="020B0604020202020204" pitchFamily="34" charset="0"/>
              </a:rPr>
              <a:t>неочищені</a:t>
            </a:r>
            <a:r>
              <a:rPr lang="ru-RU" sz="1800" dirty="0">
                <a:effectLst/>
                <a:latin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</a:rPr>
              <a:t>стічні</a:t>
            </a:r>
            <a:r>
              <a:rPr lang="ru-RU" sz="1800" dirty="0">
                <a:effectLst/>
                <a:latin typeface="Arial" panose="020B0604020202020204" pitchFamily="34" charset="0"/>
              </a:rPr>
              <a:t> води, </a:t>
            </a:r>
            <a:r>
              <a:rPr lang="ru-RU" sz="1800" dirty="0" err="1">
                <a:effectLst/>
                <a:latin typeface="Arial" panose="020B0604020202020204" pitchFamily="34" charset="0"/>
              </a:rPr>
              <a:t>фосфоровмісні</a:t>
            </a:r>
            <a:r>
              <a:rPr lang="ru-RU" sz="1800" dirty="0">
                <a:effectLst/>
                <a:latin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</a:rPr>
              <a:t>пральні</a:t>
            </a:r>
            <a:r>
              <a:rPr lang="ru-RU" sz="1800" dirty="0">
                <a:effectLst/>
                <a:latin typeface="Arial" panose="020B0604020202020204" pitchFamily="34" charset="0"/>
              </a:rPr>
              <a:t> порошки і </a:t>
            </a:r>
            <a:r>
              <a:rPr lang="ru-RU" sz="1800" dirty="0" err="1">
                <a:effectLst/>
                <a:latin typeface="Arial" panose="020B0604020202020204" pitchFamily="34" charset="0"/>
              </a:rPr>
              <a:t>миючі</a:t>
            </a:r>
            <a:r>
              <a:rPr lang="ru-RU" sz="1800" dirty="0">
                <a:effectLst/>
                <a:latin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</a:rPr>
              <a:t>засоби</a:t>
            </a:r>
            <a:r>
              <a:rPr lang="ru-RU" sz="1800" dirty="0">
                <a:effectLst/>
                <a:latin typeface="Arial" panose="020B0604020202020204" pitchFamily="34" charset="0"/>
              </a:rPr>
              <a:t>);</a:t>
            </a:r>
            <a:endParaRPr lang="ru-RU" sz="1800" b="1" dirty="0"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  <a:p>
            <a:pPr marL="755650" indent="-271463">
              <a:buFont typeface="Courier New" panose="02070309020205020404" pitchFamily="49" charset="0"/>
              <a:buChar char="o"/>
            </a:pPr>
            <a:r>
              <a:rPr lang="ru-RU" sz="1800" dirty="0" err="1">
                <a:latin typeface="Arial" panose="020B0604020202020204" pitchFamily="34" charset="0"/>
              </a:rPr>
              <a:t>п</a:t>
            </a:r>
            <a:r>
              <a:rPr lang="ru-RU" sz="1800" dirty="0" err="1">
                <a:effectLst/>
                <a:latin typeface="Arial" panose="020B0604020202020204" pitchFamily="34" charset="0"/>
              </a:rPr>
              <a:t>ромисловість</a:t>
            </a:r>
            <a:r>
              <a:rPr lang="ru-RU" sz="1800" dirty="0">
                <a:effectLst/>
                <a:latin typeface="Arial" panose="020B0604020202020204" pitchFamily="34" charset="0"/>
              </a:rPr>
              <a:t> (</a:t>
            </a:r>
            <a:r>
              <a:rPr lang="ru-RU" sz="1800" dirty="0" err="1">
                <a:effectLst/>
                <a:latin typeface="Arial" panose="020B0604020202020204" pitchFamily="34" charset="0"/>
              </a:rPr>
              <a:t>підприємства</a:t>
            </a:r>
            <a:r>
              <a:rPr lang="ru-RU" sz="1800" dirty="0">
                <a:effectLst/>
                <a:latin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</a:rPr>
              <a:t>нафтохімічної</a:t>
            </a:r>
            <a:r>
              <a:rPr lang="ru-RU" sz="1800" dirty="0">
                <a:latin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</a:rPr>
              <a:t>галузі</a:t>
            </a:r>
            <a:r>
              <a:rPr lang="ru-RU" sz="1800" dirty="0">
                <a:effectLst/>
                <a:latin typeface="Arial" panose="020B0604020202020204" pitchFamily="34" charset="0"/>
              </a:rPr>
              <a:t>).</a:t>
            </a:r>
          </a:p>
          <a:p>
            <a:pPr marL="484187" indent="0">
              <a:buNone/>
            </a:pPr>
            <a:endParaRPr lang="ru-RU" sz="18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ru-RU" sz="1600" b="1" dirty="0">
              <a:effectLst/>
              <a:latin typeface="Helvetica" pitchFamily="2" charset="0"/>
            </a:endParaRPr>
          </a:p>
          <a:p>
            <a:pPr marL="755650" indent="-271463">
              <a:buFont typeface="Courier New" panose="02070309020205020404" pitchFamily="49" charset="0"/>
              <a:buChar char="o"/>
            </a:pPr>
            <a:endParaRPr lang="ru-RU" sz="1800" dirty="0">
              <a:effectLst/>
              <a:latin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ru-RU" sz="18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ru-RU" sz="1700" i="1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CCC67F-FD7E-6342-08D4-31081F74559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7975BD6-1B15-4611-9DB1-37F102CD1EBC}" type="slidenum">
              <a:rPr lang="de-AT" smtClean="0"/>
              <a:t>5</a:t>
            </a:fld>
            <a:endParaRPr lang="de-AT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D75CB66-8026-2612-0932-1DA2A378AC8F}"/>
              </a:ext>
            </a:extLst>
          </p:cNvPr>
          <p:cNvCxnSpPr/>
          <p:nvPr/>
        </p:nvCxnSpPr>
        <p:spPr>
          <a:xfrm>
            <a:off x="5788058" y="1411445"/>
            <a:ext cx="31108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330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67B725-B949-49C3-BA62-BD452C572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Забруднення небезпечними речовинами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05D0150-12A3-4CB0-8BA9-4D02DD5A06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/>
              <a:t>      Джерела забруднення небезпечними і специфічними речовинами: </a:t>
            </a:r>
          </a:p>
          <a:p>
            <a:pPr>
              <a:buFontTx/>
              <a:buChar char="-"/>
            </a:pPr>
            <a:r>
              <a:rPr lang="uk-UA" dirty="0"/>
              <a:t>комунальні і промислові скиди, </a:t>
            </a:r>
          </a:p>
          <a:p>
            <a:pPr>
              <a:buFontTx/>
              <a:buChar char="-"/>
            </a:pPr>
            <a:r>
              <a:rPr lang="uk-UA" dirty="0"/>
              <a:t>дощовий стік з територій, </a:t>
            </a:r>
          </a:p>
          <a:p>
            <a:pPr>
              <a:buFontTx/>
              <a:buChar char="-"/>
            </a:pPr>
            <a:r>
              <a:rPr lang="uk-UA" dirty="0"/>
              <a:t>пестициди та інші хімічні речовини, що застосовуються в сільському господарстві, </a:t>
            </a:r>
          </a:p>
          <a:p>
            <a:pPr>
              <a:buFontTx/>
              <a:buChar char="-"/>
            </a:pPr>
            <a:r>
              <a:rPr lang="uk-UA" dirty="0"/>
              <a:t>аварійні забруднення. </a:t>
            </a:r>
          </a:p>
          <a:p>
            <a:pPr marL="0" indent="0">
              <a:buNone/>
            </a:pPr>
            <a:r>
              <a:rPr lang="uk-UA" dirty="0"/>
              <a:t>      У 2020 році у басейні Дністра був проведений скринінг для 13 зразків поверхневих вод, 3 зразків біоти (риби) і 13 зразків донних </a:t>
            </a:r>
            <a:r>
              <a:rPr lang="uk-UA" dirty="0" err="1"/>
              <a:t>відкладень</a:t>
            </a:r>
            <a:r>
              <a:rPr lang="uk-UA" dirty="0"/>
              <a:t>. </a:t>
            </a:r>
          </a:p>
          <a:p>
            <a:pPr marL="0" indent="0">
              <a:buNone/>
            </a:pPr>
            <a:r>
              <a:rPr lang="uk-UA" dirty="0"/>
              <a:t>      На підставі результатів скринінгу було сформовано перелік з </a:t>
            </a:r>
          </a:p>
          <a:p>
            <a:pPr marL="0" indent="0">
              <a:buNone/>
            </a:pPr>
            <a:r>
              <a:rPr lang="uk-UA" dirty="0">
                <a:solidFill>
                  <a:srgbClr val="FF0000"/>
                </a:solidFill>
              </a:rPr>
              <a:t>18 басейнових специфічних показників</a:t>
            </a:r>
            <a:r>
              <a:rPr lang="uk-UA" dirty="0"/>
              <a:t>:</a:t>
            </a:r>
          </a:p>
          <a:p>
            <a:pPr marL="0" indent="0">
              <a:buNone/>
            </a:pPr>
            <a:r>
              <a:rPr lang="uk-UA" dirty="0"/>
              <a:t>- 10 синтетичних речовин; </a:t>
            </a:r>
          </a:p>
          <a:p>
            <a:pPr marL="0" indent="0">
              <a:buNone/>
            </a:pPr>
            <a:r>
              <a:rPr lang="uk-UA" dirty="0"/>
              <a:t>- 8 важких металів.  </a:t>
            </a:r>
            <a:endParaRPr lang="uk-UA" b="1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3130D7A-4037-40B7-A087-D917912BF7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7975BD6-1B15-4611-9DB1-37F102CD1EBC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7108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EDEA6-AB1C-2CFA-6BEE-989C8F09A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1115696"/>
            <a:ext cx="8100000" cy="57600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err="1">
                <a:latin typeface="+mn-lt"/>
              </a:rPr>
              <a:t>Аварійне</a:t>
            </a:r>
            <a:r>
              <a:rPr lang="ru-RU" sz="1800" b="1" dirty="0">
                <a:latin typeface="+mn-lt"/>
              </a:rPr>
              <a:t> </a:t>
            </a:r>
            <a:r>
              <a:rPr lang="ru-RU" sz="1800" b="1" dirty="0" err="1">
                <a:latin typeface="+mn-lt"/>
              </a:rPr>
              <a:t>Забруднення</a:t>
            </a:r>
            <a:endParaRPr lang="en-UA" sz="1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CCC67F-FD7E-6342-08D4-31081F74559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7975BD6-1B15-4611-9DB1-37F102CD1EBC}" type="slidenum">
              <a:rPr lang="de-AT" smtClean="0"/>
              <a:t>7</a:t>
            </a:fld>
            <a:endParaRPr lang="de-AT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E00636-3AD7-47AC-9A9C-439007F13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69" y="2013358"/>
            <a:ext cx="8885187" cy="388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815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0C1B8-5325-1C23-AF07-0316231DA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126" y="1079498"/>
            <a:ext cx="8100000" cy="576000"/>
          </a:xfrm>
        </p:spPr>
        <p:txBody>
          <a:bodyPr>
            <a:normAutofit/>
          </a:bodyPr>
          <a:lstStyle/>
          <a:p>
            <a:pPr algn="ctr"/>
            <a:r>
              <a:rPr lang="uk-UA" sz="2000" b="1" dirty="0" err="1">
                <a:latin typeface="+mn-lt"/>
              </a:rPr>
              <a:t>Гідроморфологічні</a:t>
            </a:r>
            <a:r>
              <a:rPr lang="uk-UA" sz="2000" b="1" dirty="0">
                <a:latin typeface="+mn-lt"/>
              </a:rPr>
              <a:t> зміни </a:t>
            </a:r>
            <a:endParaRPr lang="en-UA" sz="2000" b="1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7BD0C1-34F3-8100-0022-6289043C40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6052" y="3106063"/>
            <a:ext cx="5533205" cy="1639634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uk-UA" sz="1800" b="1" dirty="0">
                <a:solidFill>
                  <a:srgbClr val="C00000"/>
                </a:solidFill>
                <a:latin typeface="Arial" panose="020B0604020202020204" pitchFamily="34" charset="0"/>
              </a:rPr>
              <a:t>286</a:t>
            </a:r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</a:rPr>
              <a:t> МПВ </a:t>
            </a:r>
            <a:r>
              <a:rPr lang="ru-RU" sz="1800" dirty="0">
                <a:latin typeface="Arial" panose="020B0604020202020204" pitchFamily="34" charset="0"/>
              </a:rPr>
              <a:t>(</a:t>
            </a:r>
            <a:r>
              <a:rPr lang="uk-UA" sz="1800" dirty="0">
                <a:latin typeface="Arial" panose="020B0604020202020204" pitchFamily="34" charset="0"/>
              </a:rPr>
              <a:t>25</a:t>
            </a:r>
            <a:r>
              <a:rPr lang="ru-RU" sz="1800" dirty="0">
                <a:latin typeface="Arial" panose="020B0604020202020204" pitchFamily="34" charset="0"/>
              </a:rPr>
              <a:t>% </a:t>
            </a:r>
            <a:r>
              <a:rPr lang="ru-RU" sz="1800" dirty="0" err="1">
                <a:latin typeface="Arial" panose="020B0604020202020204" pitchFamily="34" charset="0"/>
              </a:rPr>
              <a:t>всіх</a:t>
            </a:r>
            <a:r>
              <a:rPr lang="ru-RU" sz="1800" dirty="0">
                <a:latin typeface="Arial" panose="020B0604020202020204" pitchFamily="34" charset="0"/>
              </a:rPr>
              <a:t> МПВ) </a:t>
            </a:r>
            <a:r>
              <a:rPr lang="ru-RU" sz="1800" dirty="0" err="1">
                <a:latin typeface="Arial" panose="020B0604020202020204" pitchFamily="34" charset="0"/>
              </a:rPr>
              <a:t>зазнали</a:t>
            </a:r>
            <a:r>
              <a:rPr lang="ru-RU" sz="1800" dirty="0">
                <a:latin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</a:rPr>
              <a:t>змін</a:t>
            </a:r>
            <a:r>
              <a:rPr lang="ru-RU" sz="1800" dirty="0">
                <a:latin typeface="Arial" panose="020B0604020202020204" pitchFamily="34" charset="0"/>
              </a:rPr>
              <a:t>: </a:t>
            </a:r>
          </a:p>
          <a:p>
            <a:pPr marL="0" indent="0" algn="ctr">
              <a:buNone/>
            </a:pPr>
            <a:r>
              <a:rPr lang="uk-UA" sz="1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153 МПВ </a:t>
            </a:r>
            <a:r>
              <a:rPr lang="uk-UA" sz="1800" b="0" i="0" dirty="0">
                <a:effectLst/>
                <a:latin typeface="Arial" panose="020B0604020202020204" pitchFamily="34" charset="0"/>
              </a:rPr>
              <a:t>–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</a:t>
            </a:r>
            <a:r>
              <a:rPr lang="uk-UA" sz="1800" b="0" i="0" dirty="0">
                <a:effectLst/>
                <a:latin typeface="Arial" panose="020B0604020202020204" pitchFamily="34" charset="0"/>
              </a:rPr>
              <a:t>спрямлення русла</a:t>
            </a:r>
            <a:endParaRPr lang="uk-UA" sz="1400" b="0" i="0" dirty="0">
              <a:effectLst/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uk-UA" sz="1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103 МПВ </a:t>
            </a:r>
            <a:r>
              <a:rPr lang="uk-UA" sz="1800" b="0" i="0" dirty="0">
                <a:effectLst/>
                <a:latin typeface="Arial" panose="020B0604020202020204" pitchFamily="34" charset="0"/>
              </a:rPr>
              <a:t>– </a:t>
            </a:r>
            <a:r>
              <a:rPr lang="uk-UA" sz="1800" b="0" i="0" dirty="0" err="1">
                <a:effectLst/>
                <a:latin typeface="Arial" panose="020B0604020202020204" pitchFamily="34" charset="0"/>
              </a:rPr>
              <a:t>зарегульованість</a:t>
            </a:r>
            <a:endParaRPr lang="uk-UA" sz="1400" b="0" i="0" dirty="0">
              <a:effectLst/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uk-UA" sz="1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30 МПВ </a:t>
            </a:r>
            <a:r>
              <a:rPr lang="uk-UA" sz="1800" b="0" i="0" dirty="0">
                <a:effectLst/>
                <a:latin typeface="Arial" panose="020B0604020202020204" pitchFamily="34" charset="0"/>
              </a:rPr>
              <a:t>–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</a:t>
            </a:r>
            <a:r>
              <a:rPr lang="uk-UA" sz="1800" b="0" i="0" dirty="0" err="1">
                <a:effectLst/>
                <a:latin typeface="Arial" panose="020B0604020202020204" pitchFamily="34" charset="0"/>
              </a:rPr>
              <a:t>зарегульованіст</a:t>
            </a:r>
            <a:r>
              <a:rPr lang="uk-UA" sz="1800" dirty="0" err="1">
                <a:latin typeface="Arial" panose="020B0604020202020204" pitchFamily="34" charset="0"/>
              </a:rPr>
              <a:t>ь</a:t>
            </a:r>
            <a:r>
              <a:rPr lang="uk-UA" sz="1800" b="0" i="0" dirty="0">
                <a:effectLst/>
                <a:latin typeface="Arial" panose="020B0604020202020204" pitchFamily="34" charset="0"/>
              </a:rPr>
              <a:t> і спрямлення</a:t>
            </a:r>
            <a:endParaRPr lang="uk-UA" sz="1400" b="0" i="0" dirty="0">
              <a:effectLst/>
              <a:latin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1600" dirty="0">
              <a:latin typeface="Arial" panose="020B0604020202020204" pitchFamily="34" charset="0"/>
            </a:endParaRPr>
          </a:p>
          <a:p>
            <a:pPr algn="ctr"/>
            <a:endParaRPr lang="en-UA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5B68EE-D327-A0DC-76C4-80DE82A282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7975BD6-1B15-4611-9DB1-37F102CD1EBC}" type="slidenum">
              <a:rPr lang="de-AT" smtClean="0"/>
              <a:t>8</a:t>
            </a:fld>
            <a:endParaRPr lang="de-AT"/>
          </a:p>
        </p:txBody>
      </p:sp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id="{901322D2-1DC0-9882-BF35-CE2F49EF87E8}"/>
              </a:ext>
            </a:extLst>
          </p:cNvPr>
          <p:cNvSpPr/>
          <p:nvPr/>
        </p:nvSpPr>
        <p:spPr>
          <a:xfrm>
            <a:off x="334413" y="1655498"/>
            <a:ext cx="3410858" cy="102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SzPct val="120000"/>
              <a:tabLst>
                <a:tab pos="400050" algn="l"/>
                <a:tab pos="742950" algn="l"/>
              </a:tabLst>
              <a:defRPr/>
            </a:pPr>
            <a:r>
              <a:rPr lang="uk-UA" sz="1600" dirty="0">
                <a:ea typeface="Ebrima" panose="02000000000000000000" pitchFamily="2" charset="0"/>
                <a:cs typeface="Calibri" panose="020F0502020204030204" pitchFamily="34" charset="0"/>
              </a:rPr>
              <a:t>1 – </a:t>
            </a:r>
            <a:r>
              <a:rPr lang="uk-UA" sz="1600" dirty="0" err="1">
                <a:ea typeface="Ebrima" panose="02000000000000000000" pitchFamily="2" charset="0"/>
                <a:cs typeface="Calibri" panose="020F0502020204030204" pitchFamily="34" charset="0"/>
              </a:rPr>
              <a:t>Зарегульованість</a:t>
            </a:r>
            <a:endParaRPr lang="uk-UA" sz="1600" dirty="0">
              <a:ea typeface="Ebrima" panose="02000000000000000000" pitchFamily="2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SzPct val="120000"/>
              <a:tabLst>
                <a:tab pos="400050" algn="l"/>
                <a:tab pos="742950" algn="l"/>
              </a:tabLst>
              <a:defRPr/>
            </a:pPr>
            <a:r>
              <a:rPr lang="uk-UA" sz="1600" dirty="0">
                <a:ea typeface="Ebrima" panose="02000000000000000000" pitchFamily="2" charset="0"/>
                <a:cs typeface="Calibri" panose="020F0502020204030204" pitchFamily="34" charset="0"/>
              </a:rPr>
              <a:t>2 – Спрямлення русла</a:t>
            </a:r>
            <a:endParaRPr lang="ru-RU" sz="1600" dirty="0">
              <a:ea typeface="Ebrima" panose="02000000000000000000" pitchFamily="2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SzPct val="120000"/>
              <a:tabLst>
                <a:tab pos="400050" algn="l"/>
                <a:tab pos="742950" algn="l"/>
              </a:tabLst>
              <a:defRPr/>
            </a:pPr>
            <a:r>
              <a:rPr lang="ru-RU" sz="1600" dirty="0">
                <a:ea typeface="Ebrima" panose="02000000000000000000" pitchFamily="2" charset="0"/>
                <a:cs typeface="Calibri" panose="020F0502020204030204" pitchFamily="34" charset="0"/>
              </a:rPr>
              <a:t>3 – </a:t>
            </a:r>
            <a:r>
              <a:rPr lang="uk-UA" sz="1600" dirty="0">
                <a:ea typeface="Ebrima" panose="02000000000000000000" pitchFamily="2" charset="0"/>
                <a:cs typeface="Calibri" panose="020F0502020204030204" pitchFamily="34" charset="0"/>
              </a:rPr>
              <a:t>Забори води</a:t>
            </a: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SzPct val="120000"/>
              <a:tabLst>
                <a:tab pos="400050" algn="l"/>
                <a:tab pos="742950" algn="l"/>
              </a:tabLst>
              <a:defRPr/>
            </a:pPr>
            <a:r>
              <a:rPr lang="uk-UA" sz="1600" dirty="0">
                <a:ea typeface="Ebrima" panose="02000000000000000000" pitchFamily="2" charset="0"/>
                <a:cs typeface="Calibri" panose="020F0502020204030204" pitchFamily="34" charset="0"/>
              </a:rPr>
              <a:t>4 </a:t>
            </a:r>
            <a:r>
              <a:rPr lang="ru-RU" sz="1600" dirty="0">
                <a:ea typeface="Ebrima" panose="02000000000000000000" pitchFamily="2" charset="0"/>
                <a:cs typeface="Calibri" panose="020F0502020204030204" pitchFamily="34" charset="0"/>
              </a:rPr>
              <a:t>– </a:t>
            </a:r>
            <a:r>
              <a:rPr lang="uk-UA" sz="1600" dirty="0">
                <a:ea typeface="Ebrima" panose="02000000000000000000" pitchFamily="2" charset="0"/>
                <a:cs typeface="Calibri" panose="020F0502020204030204" pitchFamily="34" charset="0"/>
              </a:rPr>
              <a:t>Коливання рівнів води </a:t>
            </a:r>
          </a:p>
        </p:txBody>
      </p:sp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id="{4E86C638-0020-3B50-2D4C-1A66345C7FEF}"/>
              </a:ext>
            </a:extLst>
          </p:cNvPr>
          <p:cNvSpPr/>
          <p:nvPr/>
        </p:nvSpPr>
        <p:spPr>
          <a:xfrm>
            <a:off x="4572001" y="1608276"/>
            <a:ext cx="4237586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spcBef>
                <a:spcPct val="20000"/>
              </a:spcBef>
              <a:buSzPct val="120000"/>
              <a:buFont typeface="Arial" panose="020B0604020202020204" pitchFamily="34" charset="0"/>
              <a:buChar char="•"/>
              <a:defRPr/>
            </a:pPr>
            <a:r>
              <a:rPr lang="uk-UA" sz="1600" dirty="0">
                <a:latin typeface="Arial" panose="020B060402020202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протипаводковий захист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SzPct val="120000"/>
              <a:buFont typeface="Arial" panose="020B0604020202020204" pitchFamily="34" charset="0"/>
              <a:buChar char="•"/>
              <a:defRPr/>
            </a:pPr>
            <a:r>
              <a:rPr lang="uk-UA" sz="1600" dirty="0">
                <a:latin typeface="Arial" panose="020B060402020202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гідроенергетика </a:t>
            </a:r>
            <a:endParaRPr lang="en-US" sz="1600" dirty="0">
              <a:latin typeface="Arial" panose="020B0604020202020204" pitchFamily="34" charset="0"/>
              <a:ea typeface="Ebrima" panose="02000000000000000000" pitchFamily="2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SzPct val="120000"/>
              <a:buFont typeface="Arial" panose="020B0604020202020204" pitchFamily="34" charset="0"/>
              <a:buChar char="•"/>
              <a:defRPr/>
            </a:pPr>
            <a:r>
              <a:rPr lang="uk-UA" sz="1600" dirty="0">
                <a:latin typeface="Arial" panose="020B060402020202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регулювання стоку (ставки, водосховища)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SzPct val="120000"/>
              <a:buFont typeface="Arial" panose="020B0604020202020204" pitchFamily="34" charset="0"/>
              <a:buChar char="•"/>
              <a:defRPr/>
            </a:pPr>
            <a:r>
              <a:rPr lang="uk-UA" sz="1600" dirty="0">
                <a:latin typeface="Arial" panose="020B060402020202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спрямлення </a:t>
            </a:r>
            <a:r>
              <a:rPr lang="uk-UA" sz="1600" dirty="0" err="1">
                <a:latin typeface="Arial" panose="020B060402020202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русел</a:t>
            </a:r>
            <a:r>
              <a:rPr lang="uk-UA" sz="1600" dirty="0">
                <a:latin typeface="Arial" panose="020B060402020202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 річок</a:t>
            </a:r>
            <a:endParaRPr lang="ru-RU" sz="1600" dirty="0">
              <a:latin typeface="Arial" panose="020B0604020202020204" pitchFamily="34" charset="0"/>
              <a:ea typeface="Ebrima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8" name="Стрелка вниз 1">
            <a:extLst>
              <a:ext uri="{FF2B5EF4-FFF2-40B4-BE49-F238E27FC236}">
                <a16:creationId xmlns:a16="http://schemas.microsoft.com/office/drawing/2014/main" id="{A0D10294-AFA1-CC47-D904-138E971709EB}"/>
              </a:ext>
            </a:extLst>
          </p:cNvPr>
          <p:cNvSpPr/>
          <p:nvPr/>
        </p:nvSpPr>
        <p:spPr>
          <a:xfrm rot="16200000">
            <a:off x="3642143" y="1878765"/>
            <a:ext cx="484632" cy="61853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F2EA69D1-816D-891B-9ECA-07EB36343A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0673431"/>
              </p:ext>
            </p:extLst>
          </p:nvPr>
        </p:nvGraphicFramePr>
        <p:xfrm>
          <a:off x="1805396" y="4667057"/>
          <a:ext cx="5533205" cy="2155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1034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4D92E-3FE6-800D-03E4-1A6D97667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99" y="1188419"/>
            <a:ext cx="8100000" cy="576000"/>
          </a:xfrm>
        </p:spPr>
        <p:txBody>
          <a:bodyPr/>
          <a:lstStyle/>
          <a:p>
            <a:pPr algn="ctr"/>
            <a:r>
              <a:rPr lang="uk-UA" sz="2000" b="1" dirty="0">
                <a:latin typeface="+mn-lt"/>
              </a:rPr>
              <a:t>Підземні води. Забруднення </a:t>
            </a:r>
            <a:endParaRPr lang="en-UA" sz="2000" b="1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4F8A53-715F-B911-7615-011F67AA5F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7327" y="2044380"/>
            <a:ext cx="8798943" cy="480551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ru-RU" sz="1700" b="1" dirty="0" err="1">
                <a:latin typeface="Arial" panose="020B0604020202020204" pitchFamily="34" charset="0"/>
              </a:rPr>
              <a:t>Безнапірні</a:t>
            </a:r>
            <a:r>
              <a:rPr lang="ru-RU" sz="1700" b="1" dirty="0">
                <a:latin typeface="Arial" panose="020B0604020202020204" pitchFamily="34" charset="0"/>
              </a:rPr>
              <a:t> </a:t>
            </a:r>
            <a:r>
              <a:rPr lang="ru-RU" sz="1700" b="1" dirty="0" err="1">
                <a:latin typeface="Arial" panose="020B0604020202020204" pitchFamily="34" charset="0"/>
              </a:rPr>
              <a:t>МПзВ</a:t>
            </a:r>
            <a:r>
              <a:rPr lang="ru-RU" sz="1700" b="1" dirty="0">
                <a:latin typeface="Arial" panose="020B0604020202020204" pitchFamily="34" charset="0"/>
              </a:rPr>
              <a:t> </a:t>
            </a:r>
            <a:r>
              <a:rPr lang="ru-RU" sz="1700" dirty="0">
                <a:latin typeface="Arial" panose="020B0604020202020204" pitchFamily="34" charset="0"/>
              </a:rPr>
              <a:t>– </a:t>
            </a:r>
            <a:r>
              <a:rPr lang="ru-RU" sz="1700" dirty="0" err="1">
                <a:latin typeface="Arial" panose="020B0604020202020204" pitchFamily="34" charset="0"/>
              </a:rPr>
              <a:t>є</a:t>
            </a:r>
            <a:r>
              <a:rPr lang="ru-RU" sz="1700" dirty="0">
                <a:latin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</a:rPr>
              <a:t>ризик</a:t>
            </a:r>
            <a:r>
              <a:rPr lang="ru-RU" sz="1700" dirty="0">
                <a:latin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</a:rPr>
              <a:t>поверхневого</a:t>
            </a:r>
            <a:r>
              <a:rPr lang="ru-RU" sz="1700" dirty="0">
                <a:latin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</a:rPr>
              <a:t>забруднення</a:t>
            </a:r>
            <a:r>
              <a:rPr lang="ru-RU" sz="1700" dirty="0">
                <a:latin typeface="Arial" panose="020B0604020202020204" pitchFamily="34" charset="0"/>
              </a:rPr>
              <a:t>, </a:t>
            </a:r>
            <a:r>
              <a:rPr lang="ru-RU" sz="1700" dirty="0" err="1">
                <a:latin typeface="Arial" panose="020B0604020202020204" pitchFamily="34" charset="0"/>
              </a:rPr>
              <a:t>відчувають</a:t>
            </a:r>
            <a:r>
              <a:rPr lang="ru-RU" sz="1700" dirty="0">
                <a:latin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</a:rPr>
              <a:t>вплив</a:t>
            </a:r>
            <a:r>
              <a:rPr lang="ru-RU" sz="1700" dirty="0">
                <a:latin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</a:rPr>
              <a:t>техногенної</a:t>
            </a:r>
            <a:r>
              <a:rPr lang="ru-RU" sz="1700" dirty="0">
                <a:latin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</a:rPr>
              <a:t>діяльності</a:t>
            </a:r>
            <a:r>
              <a:rPr lang="en-US" sz="1700" dirty="0">
                <a:latin typeface="Arial" panose="020B0604020202020204" pitchFamily="34" charset="0"/>
              </a:rPr>
              <a:t>, </a:t>
            </a:r>
            <a:r>
              <a:rPr lang="ru-RU" sz="1700" dirty="0" err="1">
                <a:latin typeface="Arial" panose="020B0604020202020204" pitchFamily="34" charset="0"/>
              </a:rPr>
              <a:t>потрапляння</a:t>
            </a:r>
            <a:r>
              <a:rPr lang="ru-RU" sz="1700" dirty="0">
                <a:latin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</a:rPr>
              <a:t>забруднювальних</a:t>
            </a:r>
            <a:r>
              <a:rPr lang="ru-RU" sz="1700" dirty="0">
                <a:latin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</a:rPr>
              <a:t>речовин</a:t>
            </a:r>
            <a:r>
              <a:rPr lang="ru-RU" sz="1700" dirty="0">
                <a:latin typeface="Arial" panose="020B0604020202020204" pitchFamily="34" charset="0"/>
              </a:rPr>
              <a:t> з </a:t>
            </a:r>
            <a:r>
              <a:rPr lang="ru-RU" sz="1700" dirty="0" err="1">
                <a:latin typeface="Arial" panose="020B0604020202020204" pitchFamily="34" charset="0"/>
              </a:rPr>
              <a:t>поверхні</a:t>
            </a:r>
            <a:r>
              <a:rPr lang="ru-RU" sz="1700" dirty="0">
                <a:latin typeface="Arial" panose="020B0604020202020204" pitchFamily="34" charset="0"/>
              </a:rPr>
              <a:t>. 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ru-RU" sz="1700" dirty="0">
                <a:latin typeface="Arial" panose="020B0604020202020204" pitchFamily="34" charset="0"/>
              </a:rPr>
              <a:t>На </a:t>
            </a:r>
            <a:r>
              <a:rPr lang="ru-RU" sz="1700" dirty="0" err="1">
                <a:latin typeface="Arial" panose="020B0604020202020204" pitchFamily="34" charset="0"/>
              </a:rPr>
              <a:t>хімічний</a:t>
            </a:r>
            <a:r>
              <a:rPr lang="ru-RU" sz="1700" dirty="0">
                <a:latin typeface="Arial" panose="020B0604020202020204" pitchFamily="34" charset="0"/>
              </a:rPr>
              <a:t> стан </a:t>
            </a:r>
            <a:r>
              <a:rPr lang="ru-RU" sz="1700" dirty="0" err="1">
                <a:latin typeface="Arial" panose="020B0604020202020204" pitchFamily="34" charset="0"/>
              </a:rPr>
              <a:t>МПзВ</a:t>
            </a:r>
            <a:r>
              <a:rPr lang="ru-RU" sz="1700" dirty="0">
                <a:latin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</a:rPr>
              <a:t>впливає</a:t>
            </a:r>
            <a:r>
              <a:rPr lang="ru-RU" sz="1700" dirty="0">
                <a:latin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</a:rPr>
              <a:t>використання</a:t>
            </a:r>
            <a:r>
              <a:rPr lang="ru-RU" sz="1700" dirty="0">
                <a:latin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</a:rPr>
              <a:t>міндобрив</a:t>
            </a:r>
            <a:r>
              <a:rPr lang="ru-RU" sz="1700" dirty="0">
                <a:latin typeface="Arial" panose="020B0604020202020204" pitchFamily="34" charset="0"/>
              </a:rPr>
              <a:t> та </a:t>
            </a:r>
            <a:r>
              <a:rPr lang="ru-RU" sz="1700" dirty="0" err="1">
                <a:latin typeface="Arial" panose="020B0604020202020204" pitchFamily="34" charset="0"/>
              </a:rPr>
              <a:t>пестицидів</a:t>
            </a:r>
            <a:r>
              <a:rPr lang="ru-RU" sz="1700" dirty="0">
                <a:latin typeface="Arial" panose="020B0604020202020204" pitchFamily="34" charset="0"/>
              </a:rPr>
              <a:t>, </a:t>
            </a:r>
            <a:r>
              <a:rPr lang="ru-RU" sz="1700" dirty="0" err="1">
                <a:latin typeface="Arial" panose="020B0604020202020204" pitchFamily="34" charset="0"/>
              </a:rPr>
              <a:t>діяльність</a:t>
            </a:r>
            <a:r>
              <a:rPr lang="ru-RU" sz="1700" dirty="0">
                <a:latin typeface="Arial" panose="020B0604020202020204" pitchFamily="34" charset="0"/>
              </a:rPr>
              <a:t> на </a:t>
            </a:r>
            <a:r>
              <a:rPr lang="ru-RU" sz="1700" dirty="0" err="1">
                <a:latin typeface="Arial" panose="020B0604020202020204" pitchFamily="34" charset="0"/>
              </a:rPr>
              <a:t>сільгоспугіддях</a:t>
            </a:r>
            <a:r>
              <a:rPr lang="ru-RU" sz="1700" dirty="0">
                <a:latin typeface="Arial" panose="020B0604020202020204" pitchFamily="34" charset="0"/>
              </a:rPr>
              <a:t>, </a:t>
            </a:r>
            <a:r>
              <a:rPr lang="ru-RU" sz="1700" dirty="0" err="1">
                <a:latin typeface="Arial" panose="020B0604020202020204" pitchFamily="34" charset="0"/>
              </a:rPr>
              <a:t>відходи</a:t>
            </a:r>
            <a:r>
              <a:rPr lang="ru-RU" sz="1700" dirty="0">
                <a:latin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</a:rPr>
              <a:t>тваринницьких</a:t>
            </a:r>
            <a:r>
              <a:rPr lang="ru-RU" sz="1700" dirty="0">
                <a:latin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</a:rPr>
              <a:t>підприємств</a:t>
            </a:r>
            <a:r>
              <a:rPr lang="ru-RU" sz="1700" dirty="0">
                <a:latin typeface="Arial" panose="020B0604020202020204" pitchFamily="34" charset="0"/>
              </a:rPr>
              <a:t> та </a:t>
            </a:r>
            <a:r>
              <a:rPr lang="ru-RU" sz="1700" dirty="0" err="1">
                <a:latin typeface="Arial" panose="020B0604020202020204" pitchFamily="34" charset="0"/>
              </a:rPr>
              <a:t>скиди</a:t>
            </a:r>
            <a:r>
              <a:rPr lang="ru-RU" sz="1700" dirty="0">
                <a:latin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</a:rPr>
              <a:t>забруднених</a:t>
            </a:r>
            <a:r>
              <a:rPr lang="ru-RU" sz="1700" dirty="0">
                <a:latin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</a:rPr>
              <a:t>стічних</a:t>
            </a:r>
            <a:r>
              <a:rPr lang="ru-RU" sz="1700" dirty="0">
                <a:latin typeface="Arial" panose="020B0604020202020204" pitchFamily="34" charset="0"/>
              </a:rPr>
              <a:t> вод у </a:t>
            </a:r>
            <a:r>
              <a:rPr lang="ru-RU" sz="1700" dirty="0" err="1">
                <a:latin typeface="Arial" panose="020B0604020202020204" pitchFamily="34" charset="0"/>
              </a:rPr>
              <a:t>поверхневі</a:t>
            </a:r>
            <a:r>
              <a:rPr lang="ru-RU" sz="1700" dirty="0">
                <a:latin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</a:rPr>
              <a:t>водойми</a:t>
            </a:r>
            <a:r>
              <a:rPr lang="ru-RU" sz="1700" dirty="0">
                <a:latin typeface="Arial" panose="020B0604020202020204" pitchFamily="34" charset="0"/>
              </a:rPr>
              <a:t>, </a:t>
            </a:r>
            <a:r>
              <a:rPr lang="ru-RU" sz="1700" dirty="0" err="1">
                <a:latin typeface="Arial" panose="020B0604020202020204" pitchFamily="34" charset="0"/>
              </a:rPr>
              <a:t>відсутність</a:t>
            </a:r>
            <a:r>
              <a:rPr lang="ru-RU" sz="1700" dirty="0">
                <a:latin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</a:rPr>
              <a:t>централізованої</a:t>
            </a:r>
            <a:r>
              <a:rPr lang="ru-RU" sz="1700" dirty="0">
                <a:latin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</a:rPr>
              <a:t>каналізації</a:t>
            </a:r>
            <a:r>
              <a:rPr lang="ru-RU" sz="1700" dirty="0">
                <a:latin typeface="Arial" panose="020B0604020202020204" pitchFamily="34" charset="0"/>
              </a:rPr>
              <a:t> з </a:t>
            </a:r>
            <a:r>
              <a:rPr lang="ru-RU" sz="1700" dirty="0" err="1">
                <a:latin typeface="Arial" panose="020B0604020202020204" pitchFamily="34" charset="0"/>
              </a:rPr>
              <a:t>подальшим</a:t>
            </a:r>
            <a:r>
              <a:rPr lang="ru-RU" sz="1700" dirty="0">
                <a:latin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</a:rPr>
              <a:t>очищенням</a:t>
            </a:r>
            <a:r>
              <a:rPr lang="ru-RU" sz="1700" dirty="0">
                <a:latin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</a:rPr>
              <a:t>стічних</a:t>
            </a:r>
            <a:r>
              <a:rPr lang="ru-RU" sz="1700" dirty="0">
                <a:latin typeface="Arial" panose="020B0604020202020204" pitchFamily="34" charset="0"/>
              </a:rPr>
              <a:t> вод у селах та селищах.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ru-RU" sz="1700" b="1" dirty="0" err="1">
                <a:latin typeface="Arial" panose="020B0604020202020204" pitchFamily="34" charset="0"/>
              </a:rPr>
              <a:t>Напірні</a:t>
            </a:r>
            <a:r>
              <a:rPr lang="ru-RU" sz="1700" b="1" dirty="0">
                <a:latin typeface="Arial" panose="020B0604020202020204" pitchFamily="34" charset="0"/>
              </a:rPr>
              <a:t> </a:t>
            </a:r>
            <a:r>
              <a:rPr lang="ru-RU" sz="1700" b="1" dirty="0" err="1">
                <a:latin typeface="Arial" panose="020B0604020202020204" pitchFamily="34" charset="0"/>
              </a:rPr>
              <a:t>МПзВ</a:t>
            </a:r>
            <a:r>
              <a:rPr lang="ru-RU" sz="1700" b="1" dirty="0">
                <a:latin typeface="Arial" panose="020B0604020202020204" pitchFamily="34" charset="0"/>
              </a:rPr>
              <a:t> </a:t>
            </a:r>
            <a:r>
              <a:rPr lang="ru-RU" sz="1700" dirty="0">
                <a:latin typeface="Arial" panose="020B0604020202020204" pitchFamily="34" charset="0"/>
              </a:rPr>
              <a:t>–</a:t>
            </a:r>
            <a:r>
              <a:rPr lang="en-US" sz="1700" dirty="0">
                <a:latin typeface="Arial" panose="020B0604020202020204" pitchFamily="34" charset="0"/>
              </a:rPr>
              <a:t> </a:t>
            </a:r>
            <a:r>
              <a:rPr lang="ru-RU" sz="1700" b="1" dirty="0" err="1">
                <a:solidFill>
                  <a:srgbClr val="C00000"/>
                </a:solidFill>
                <a:latin typeface="Arial" panose="020B0604020202020204" pitchFamily="34" charset="0"/>
              </a:rPr>
              <a:t>високий</a:t>
            </a:r>
            <a:r>
              <a:rPr lang="ru-RU" sz="17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ru-RU" sz="1700" b="1" dirty="0" err="1">
                <a:solidFill>
                  <a:srgbClr val="C00000"/>
                </a:solidFill>
                <a:latin typeface="Arial" panose="020B0604020202020204" pitchFamily="34" charset="0"/>
              </a:rPr>
              <a:t>рівень</a:t>
            </a:r>
            <a:r>
              <a:rPr lang="ru-RU" sz="17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ru-RU" sz="1700" b="1" dirty="0" err="1">
                <a:solidFill>
                  <a:srgbClr val="C00000"/>
                </a:solidFill>
                <a:latin typeface="Arial" panose="020B0604020202020204" pitchFamily="34" charset="0"/>
              </a:rPr>
              <a:t>захисту</a:t>
            </a:r>
            <a:r>
              <a:rPr lang="ru-RU" sz="17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ru-RU" sz="1700" b="1" dirty="0" err="1">
                <a:solidFill>
                  <a:srgbClr val="C00000"/>
                </a:solidFill>
                <a:latin typeface="Arial" panose="020B0604020202020204" pitchFamily="34" charset="0"/>
              </a:rPr>
              <a:t>від</a:t>
            </a:r>
            <a:r>
              <a:rPr lang="ru-RU" sz="17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ru-RU" sz="1700" b="1" dirty="0" err="1">
                <a:solidFill>
                  <a:srgbClr val="C00000"/>
                </a:solidFill>
                <a:latin typeface="Arial" panose="020B0604020202020204" pitchFamily="34" charset="0"/>
              </a:rPr>
              <a:t>поверхневого</a:t>
            </a:r>
            <a:r>
              <a:rPr lang="ru-RU" sz="17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ru-RU" sz="1700" b="1" dirty="0" err="1">
                <a:solidFill>
                  <a:srgbClr val="C00000"/>
                </a:solidFill>
                <a:latin typeface="Arial" panose="020B0604020202020204" pitchFamily="34" charset="0"/>
              </a:rPr>
              <a:t>забруднення</a:t>
            </a:r>
            <a:r>
              <a:rPr lang="ru-RU" sz="1700" b="1" dirty="0">
                <a:solidFill>
                  <a:srgbClr val="C00000"/>
                </a:solidFill>
                <a:latin typeface="Arial" panose="020B0604020202020204" pitchFamily="34" charset="0"/>
              </a:rPr>
              <a:t> - </a:t>
            </a:r>
            <a:r>
              <a:rPr lang="ru-RU" sz="1700" b="1" dirty="0" err="1">
                <a:solidFill>
                  <a:srgbClr val="C00000"/>
                </a:solidFill>
                <a:latin typeface="Arial" panose="020B0604020202020204" pitchFamily="34" charset="0"/>
              </a:rPr>
              <a:t>можливе</a:t>
            </a:r>
            <a:r>
              <a:rPr lang="ru-RU" sz="17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ru-RU" sz="1700" b="1" dirty="0" err="1">
                <a:solidFill>
                  <a:srgbClr val="C00000"/>
                </a:solidFill>
                <a:latin typeface="Arial" panose="020B0604020202020204" pitchFamily="34" charset="0"/>
              </a:rPr>
              <a:t>локальне</a:t>
            </a:r>
            <a:r>
              <a:rPr lang="ru-RU" sz="1700" b="1" dirty="0">
                <a:solidFill>
                  <a:srgbClr val="C00000"/>
                </a:solidFill>
                <a:latin typeface="Arial" panose="020B0604020202020204" pitchFamily="34" charset="0"/>
              </a:rPr>
              <a:t> (</a:t>
            </a:r>
            <a:r>
              <a:rPr lang="ru-RU" sz="1700" b="1" dirty="0" err="1">
                <a:solidFill>
                  <a:srgbClr val="C00000"/>
                </a:solidFill>
                <a:latin typeface="Arial" panose="020B0604020202020204" pitchFamily="34" charset="0"/>
              </a:rPr>
              <a:t>точкове</a:t>
            </a:r>
            <a:r>
              <a:rPr lang="ru-RU" sz="1700" b="1" dirty="0">
                <a:solidFill>
                  <a:srgbClr val="C00000"/>
                </a:solidFill>
                <a:latin typeface="Arial" panose="020B0604020202020204" pitchFamily="34" charset="0"/>
              </a:rPr>
              <a:t>) </a:t>
            </a:r>
            <a:r>
              <a:rPr lang="ru-RU" sz="1700" b="1" dirty="0" err="1">
                <a:solidFill>
                  <a:srgbClr val="C00000"/>
                </a:solidFill>
                <a:latin typeface="Arial" panose="020B0604020202020204" pitchFamily="34" charset="0"/>
              </a:rPr>
              <a:t>перевищення</a:t>
            </a:r>
            <a:r>
              <a:rPr lang="ru-RU" sz="17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ru-RU" sz="1700" b="1" dirty="0" err="1">
                <a:solidFill>
                  <a:srgbClr val="C00000"/>
                </a:solidFill>
                <a:latin typeface="Arial" panose="020B0604020202020204" pitchFamily="34" charset="0"/>
              </a:rPr>
              <a:t>нормованих</a:t>
            </a:r>
            <a:r>
              <a:rPr lang="ru-RU" sz="17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ru-RU" sz="1700" b="1" dirty="0" err="1">
                <a:solidFill>
                  <a:srgbClr val="C00000"/>
                </a:solidFill>
                <a:latin typeface="Arial" panose="020B0604020202020204" pitchFamily="34" charset="0"/>
              </a:rPr>
              <a:t>елементів</a:t>
            </a:r>
            <a:r>
              <a:rPr lang="ru-RU" sz="1700" b="1" dirty="0">
                <a:solidFill>
                  <a:srgbClr val="C00000"/>
                </a:solidFill>
                <a:latin typeface="Arial" panose="020B0604020202020204" pitchFamily="34" charset="0"/>
              </a:rPr>
              <a:t>, </a:t>
            </a:r>
            <a:r>
              <a:rPr lang="ru-RU" sz="1700" b="1" dirty="0" err="1">
                <a:solidFill>
                  <a:srgbClr val="C00000"/>
                </a:solidFill>
                <a:latin typeface="Arial" panose="020B0604020202020204" pitchFamily="34" charset="0"/>
              </a:rPr>
              <a:t>переважно</a:t>
            </a:r>
            <a:r>
              <a:rPr lang="ru-RU" sz="1700" b="1" dirty="0">
                <a:solidFill>
                  <a:srgbClr val="C00000"/>
                </a:solidFill>
                <a:latin typeface="Arial" panose="020B0604020202020204" pitchFamily="34" charset="0"/>
              </a:rPr>
              <a:t> в </a:t>
            </a:r>
            <a:r>
              <a:rPr lang="ru-RU" sz="1700" b="1" dirty="0" err="1">
                <a:solidFill>
                  <a:srgbClr val="C00000"/>
                </a:solidFill>
                <a:latin typeface="Arial" panose="020B0604020202020204" pitchFamily="34" charset="0"/>
              </a:rPr>
              <a:t>місцях</a:t>
            </a:r>
            <a:r>
              <a:rPr lang="ru-RU" sz="17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ru-RU" sz="1700" b="1" dirty="0" err="1">
                <a:solidFill>
                  <a:srgbClr val="C00000"/>
                </a:solidFill>
                <a:latin typeface="Arial" panose="020B0604020202020204" pitchFamily="34" charset="0"/>
              </a:rPr>
              <a:t>неглибокого</a:t>
            </a:r>
            <a:r>
              <a:rPr lang="ru-RU" sz="17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ru-RU" sz="1700" b="1" dirty="0" err="1">
                <a:solidFill>
                  <a:srgbClr val="C00000"/>
                </a:solidFill>
                <a:latin typeface="Arial" panose="020B0604020202020204" pitchFamily="34" charset="0"/>
              </a:rPr>
              <a:t>залягання</a:t>
            </a:r>
            <a:r>
              <a:rPr lang="ru-RU" sz="17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ru-RU" sz="1700" b="1" dirty="0" err="1">
                <a:solidFill>
                  <a:srgbClr val="C00000"/>
                </a:solidFill>
                <a:latin typeface="Arial" panose="020B0604020202020204" pitchFamily="34" charset="0"/>
              </a:rPr>
              <a:t>водовмісних</a:t>
            </a:r>
            <a:r>
              <a:rPr lang="ru-RU" sz="17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ru-RU" sz="1700" b="1" dirty="0" err="1">
                <a:solidFill>
                  <a:srgbClr val="C00000"/>
                </a:solidFill>
                <a:latin typeface="Arial" panose="020B0604020202020204" pitchFamily="34" charset="0"/>
              </a:rPr>
              <a:t>відкладів</a:t>
            </a:r>
            <a:endParaRPr lang="ru-RU" sz="1700" dirty="0"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sz="1700" b="1" dirty="0" err="1">
                <a:latin typeface="Arial" panose="020B0604020202020204" pitchFamily="34" charset="0"/>
              </a:rPr>
              <a:t>Безнапірні</a:t>
            </a:r>
            <a:r>
              <a:rPr lang="ru-RU" sz="1700" b="1" dirty="0">
                <a:latin typeface="Arial" panose="020B0604020202020204" pitchFamily="34" charset="0"/>
              </a:rPr>
              <a:t> </a:t>
            </a:r>
            <a:r>
              <a:rPr lang="ru-RU" sz="1700" b="1" dirty="0" err="1">
                <a:latin typeface="Arial" panose="020B0604020202020204" pitchFamily="34" charset="0"/>
              </a:rPr>
              <a:t>МПзВ</a:t>
            </a:r>
            <a:r>
              <a:rPr lang="ru-RU" sz="1700" b="1" dirty="0">
                <a:latin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</a:rPr>
              <a:t>використовуються</a:t>
            </a:r>
            <a:r>
              <a:rPr lang="ru-RU" sz="1700" dirty="0">
                <a:latin typeface="Arial" panose="020B0604020202020204" pitchFamily="34" charset="0"/>
              </a:rPr>
              <a:t> для </a:t>
            </a:r>
            <a:r>
              <a:rPr lang="ru-RU" sz="1700" dirty="0" err="1">
                <a:latin typeface="Arial" panose="020B0604020202020204" pitchFamily="34" charset="0"/>
              </a:rPr>
              <a:t>індивідуального</a:t>
            </a:r>
            <a:r>
              <a:rPr lang="ru-RU" sz="1700" dirty="0">
                <a:latin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</a:rPr>
              <a:t>водопостачання</a:t>
            </a:r>
            <a:r>
              <a:rPr lang="ru-RU" sz="1700" dirty="0">
                <a:latin typeface="Arial" panose="020B0604020202020204" pitchFamily="34" charset="0"/>
              </a:rPr>
              <a:t> у </a:t>
            </a:r>
            <a:r>
              <a:rPr lang="ru-RU" sz="1700" dirty="0" err="1">
                <a:latin typeface="Arial" panose="020B0604020202020204" pitchFamily="34" charset="0"/>
              </a:rPr>
              <a:t>сільських</a:t>
            </a:r>
            <a:r>
              <a:rPr lang="ru-RU" sz="1700" dirty="0">
                <a:latin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</a:rPr>
              <a:t>населених</a:t>
            </a:r>
            <a:r>
              <a:rPr lang="ru-RU" sz="1700" dirty="0">
                <a:latin typeface="Arial" panose="020B0604020202020204" pitchFamily="34" charset="0"/>
              </a:rPr>
              <a:t> пунктах, </a:t>
            </a:r>
            <a:r>
              <a:rPr lang="ru-RU" sz="1700" b="1" dirty="0" err="1">
                <a:latin typeface="Arial" panose="020B0604020202020204" pitchFamily="34" charset="0"/>
              </a:rPr>
              <a:t>напірні</a:t>
            </a:r>
            <a:r>
              <a:rPr lang="ru-RU" sz="1700" b="1" dirty="0">
                <a:latin typeface="Arial" panose="020B0604020202020204" pitchFamily="34" charset="0"/>
              </a:rPr>
              <a:t> </a:t>
            </a:r>
            <a:r>
              <a:rPr lang="ru-RU" sz="1700" b="1" dirty="0" err="1">
                <a:latin typeface="Arial" panose="020B0604020202020204" pitchFamily="34" charset="0"/>
              </a:rPr>
              <a:t>МПзВ</a:t>
            </a:r>
            <a:r>
              <a:rPr lang="ru-RU" sz="1700" b="1" dirty="0">
                <a:latin typeface="Arial" panose="020B0604020202020204" pitchFamily="34" charset="0"/>
              </a:rPr>
              <a:t> </a:t>
            </a:r>
            <a:r>
              <a:rPr lang="ru-RU" sz="1700" dirty="0">
                <a:latin typeface="Arial" panose="020B0604020202020204" pitchFamily="34" charset="0"/>
              </a:rPr>
              <a:t>– для </a:t>
            </a:r>
            <a:r>
              <a:rPr lang="ru-RU" sz="1700" dirty="0" err="1">
                <a:latin typeface="Arial" panose="020B0604020202020204" pitchFamily="34" charset="0"/>
              </a:rPr>
              <a:t>централізованого</a:t>
            </a:r>
            <a:r>
              <a:rPr lang="ru-RU" sz="1700" dirty="0">
                <a:latin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</a:rPr>
              <a:t>водопостачання</a:t>
            </a:r>
            <a:r>
              <a:rPr lang="ru-RU" sz="17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ADD38F-EC3B-2A10-95B0-77A68E9DEC3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7975BD6-1B15-4611-9DB1-37F102CD1EBC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76621386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ster Content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2254c3-3e84-4330-8198-efe02d4230e8">
      <Terms xmlns="http://schemas.microsoft.com/office/infopath/2007/PartnerControls"/>
    </lcf76f155ced4ddcb4097134ff3c332f>
    <TaxCatchAll xmlns="1d1e70ed-6c05-42da-8aad-b490ac75fdc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7C9D498E84114C9A76FA7FF18C6219" ma:contentTypeVersion="18" ma:contentTypeDescription="Crée un document." ma:contentTypeScope="" ma:versionID="09b4b071febd5d8e6c912c0b69d547dc">
  <xsd:schema xmlns:xsd="http://www.w3.org/2001/XMLSchema" xmlns:xs="http://www.w3.org/2001/XMLSchema" xmlns:p="http://schemas.microsoft.com/office/2006/metadata/properties" xmlns:ns2="1d1e70ed-6c05-42da-8aad-b490ac75fdc2" xmlns:ns3="0b2254c3-3e84-4330-8198-efe02d4230e8" targetNamespace="http://schemas.microsoft.com/office/2006/metadata/properties" ma:root="true" ma:fieldsID="7cc5cda831a7fbf24dd0c571bf1697d9" ns2:_="" ns3:_="">
    <xsd:import namespace="1d1e70ed-6c05-42da-8aad-b490ac75fdc2"/>
    <xsd:import namespace="0b2254c3-3e84-4330-8198-efe02d4230e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2:TaxCatchAll" minOccurs="0"/>
                <xsd:element ref="ns3:lcf76f155ced4ddcb4097134ff3c332f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1e70ed-6c05-42da-8aad-b490ac75fdc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64488562-23fa-4bc5-83fa-da78d59fc823}" ma:internalName="TaxCatchAll" ma:showField="CatchAllData" ma:web="1d1e70ed-6c05-42da-8aad-b490ac75fd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2254c3-3e84-4330-8198-efe02d4230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336048dc-8b69-4cc3-b763-232f6a724f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83D790-86ED-43DB-84DA-19CE54C27B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DAA030-B335-492B-9185-A5BC07CBBEC6}">
  <ds:schemaRefs>
    <ds:schemaRef ds:uri="http://schemas.microsoft.com/office/2006/metadata/properties"/>
    <ds:schemaRef ds:uri="1d1e70ed-6c05-42da-8aad-b490ac75fdc2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0b2254c3-3e84-4330-8198-efe02d4230e8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32B7E25F-816A-4C04-BA3C-1030AAC514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1e70ed-6c05-42da-8aad-b490ac75fdc2"/>
    <ds:schemaRef ds:uri="0b2254c3-3e84-4330-8198-efe02d4230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9209</TotalTime>
  <Words>843</Words>
  <Application>Microsoft Office PowerPoint</Application>
  <PresentationFormat>Экран (4:3)</PresentationFormat>
  <Paragraphs>184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Arial</vt:lpstr>
      <vt:lpstr>Calibri</vt:lpstr>
      <vt:lpstr>Courier New</vt:lpstr>
      <vt:lpstr>Ebrima</vt:lpstr>
      <vt:lpstr>Helvetica</vt:lpstr>
      <vt:lpstr>System Font Regular</vt:lpstr>
      <vt:lpstr>Times New Roman</vt:lpstr>
      <vt:lpstr>Wingdings</vt:lpstr>
      <vt:lpstr>Larissa</vt:lpstr>
      <vt:lpstr>Master Content</vt:lpstr>
      <vt:lpstr>                                                                                                                              Громадські обговорення  ПЛАН УПРАВЛІННЯ РІЧКОВИМ БАСЕЙНОМ  Дністра 2025 – 2030 АНАЛІЗ СТАНУ ПОВЕРХНЕВИХ ТА ПІДЗЕМНИХ ВОД</vt:lpstr>
      <vt:lpstr>ПУРБ = АНАЛІЗ СТАНУ МПВ/мПзВ + Програма заходів </vt:lpstr>
      <vt:lpstr>Забруднення органічними речовинами </vt:lpstr>
      <vt:lpstr>Забруднення органічними речовинами </vt:lpstr>
      <vt:lpstr>Забруднення біогенними речовинами      евтрофікація МПВ</vt:lpstr>
      <vt:lpstr>Забруднення небезпечними речовинами</vt:lpstr>
      <vt:lpstr>Аварійне Забруднення</vt:lpstr>
      <vt:lpstr>Гідроморфологічні зміни </vt:lpstr>
      <vt:lpstr>Підземні води. Забруднення </vt:lpstr>
      <vt:lpstr>ЗАСМІЧЕННЯ ВОДНИХ ОБЄКТІВ ТВЕРДИМИ ПОБУТОВИМИ ВІДХОДАМИ, В ТОМУ ЧИСЛІ ПЛАСТИКОМ</vt:lpstr>
      <vt:lpstr>Засмічення водних об'єктів твердими побутовими відходами, в тому числі пластиком </vt:lpstr>
      <vt:lpstr>Зони (Території), що підлягають охороні </vt:lpstr>
      <vt:lpstr>Зони санітарної охорони </vt:lpstr>
      <vt:lpstr>аналіз водокористування. Забір води   </vt:lpstr>
      <vt:lpstr>аналіз водокористування. Скид води  </vt:lpstr>
      <vt:lpstr>Екологічні цілі </vt:lpstr>
      <vt:lpstr>Дякую за увагу! 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Manu</dc:creator>
  <cp:lastModifiedBy>Е.Осійський</cp:lastModifiedBy>
  <cp:revision>275</cp:revision>
  <cp:lastPrinted>2022-01-11T16:26:34Z</cp:lastPrinted>
  <dcterms:created xsi:type="dcterms:W3CDTF">2019-01-25T10:57:30Z</dcterms:created>
  <dcterms:modified xsi:type="dcterms:W3CDTF">2024-04-15T10:38:19Z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0x010100327C9D498E84114C9A76FA7FF18C6219</vt:lpwstr>
  </property>
  <property fmtid="{D5CDD505-2E9C-101B-9397-08002B2CF9AE}" pid="3" name="MediaServiceImageTags">
    <vt:lpwstr/>
  </property>
</Properties>
</file>